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259" r:id="rId2"/>
    <p:sldId id="261" r:id="rId3"/>
    <p:sldId id="263" r:id="rId4"/>
    <p:sldId id="260" r:id="rId5"/>
    <p:sldId id="264" r:id="rId6"/>
    <p:sldId id="267" r:id="rId7"/>
    <p:sldId id="275" r:id="rId8"/>
    <p:sldId id="277" r:id="rId9"/>
    <p:sldId id="270" r:id="rId10"/>
    <p:sldId id="276" r:id="rId11"/>
    <p:sldId id="285" r:id="rId12"/>
    <p:sldId id="292" r:id="rId13"/>
    <p:sldId id="293" r:id="rId14"/>
    <p:sldId id="269" r:id="rId15"/>
    <p:sldId id="278" r:id="rId16"/>
    <p:sldId id="287" r:id="rId17"/>
    <p:sldId id="288" r:id="rId18"/>
    <p:sldId id="286" r:id="rId19"/>
    <p:sldId id="281" r:id="rId20"/>
    <p:sldId id="280" r:id="rId21"/>
    <p:sldId id="282" r:id="rId22"/>
    <p:sldId id="290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88940" autoAdjust="0"/>
  </p:normalViewPr>
  <p:slideViewPr>
    <p:cSldViewPr>
      <p:cViewPr varScale="1">
        <p:scale>
          <a:sx n="57" d="100"/>
          <a:sy n="57" d="100"/>
        </p:scale>
        <p:origin x="-941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30C6A-1617-443C-8928-D8D5091E96F4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88D60-21EC-4EF0-90FA-A45231CBD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6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88D60-21EC-4EF0-90FA-A45231CBDE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90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4B708-389A-43BA-98AF-CFCBA3603A5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01229-5D99-4098-9951-F7E88E891C3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3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66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9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61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8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9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1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39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5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2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5349C-D67F-4C92-B916-458EE0ED049E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3DAAF-1F1B-49EA-9CC2-CDFD0BB01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600200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/>
              <a:t>Integrating global species distributions, remote sensing and climate data to model </a:t>
            </a:r>
            <a:r>
              <a:rPr lang="en-US" sz="3400" b="1" dirty="0" smtClean="0"/>
              <a:t>biodiversity change</a:t>
            </a:r>
            <a:endParaRPr lang="en-US" sz="3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732" t="10537" b="14495"/>
          <a:stretch>
            <a:fillRect/>
          </a:stretch>
        </p:blipFill>
        <p:spPr bwMode="auto">
          <a:xfrm>
            <a:off x="806318" y="5010151"/>
            <a:ext cx="2409110" cy="169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ttp://www.nasa.gov/images/content/121557main_landCov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98"/>
          <a:stretch/>
        </p:blipFill>
        <p:spPr bwMode="auto">
          <a:xfrm>
            <a:off x="2742267" y="3722688"/>
            <a:ext cx="3504082" cy="178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Bild1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6224" y="2663288"/>
            <a:ext cx="1581455" cy="23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Bild333"/>
          <p:cNvPicPr>
            <a:picLocks noChangeAspect="1" noChangeArrowheads="1"/>
          </p:cNvPicPr>
          <p:nvPr/>
        </p:nvPicPr>
        <p:blipFill>
          <a:blip r:embed="rId6" cstate="print"/>
          <a:srcRect l="11000" b="3149"/>
          <a:stretch>
            <a:fillRect/>
          </a:stretch>
        </p:blipFill>
        <p:spPr bwMode="auto">
          <a:xfrm>
            <a:off x="5103710" y="5010151"/>
            <a:ext cx="2571389" cy="16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43538" y="2571869"/>
            <a:ext cx="26336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4600" y="1981200"/>
            <a:ext cx="3857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Mao-</a:t>
            </a:r>
            <a:r>
              <a:rPr lang="en-US" sz="2000" b="1" dirty="0" err="1" smtClean="0"/>
              <a:t>Ning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Tuanmu</a:t>
            </a:r>
            <a:r>
              <a:rPr lang="en-US" sz="2000" b="1" dirty="0" smtClean="0"/>
              <a:t>, </a:t>
            </a:r>
            <a:r>
              <a:rPr lang="en-US" sz="2000" b="1" dirty="0" smtClean="0"/>
              <a:t>Yale University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5512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Biodiversity-relevant environmental variables – Energy/productivity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Solar radiation (including cloud effects)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62200"/>
            <a:ext cx="6339840" cy="3721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248400"/>
            <a:ext cx="220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Amatulli</a:t>
            </a:r>
            <a:r>
              <a:rPr lang="en-US" dirty="0" smtClean="0"/>
              <a:t> et al,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Remote-sensing supported global terrestrial biodiversity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Developing remote sensing-based, global fine-grain (1km) environmental data layers specifically for biodiversity modeling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Better </a:t>
            </a:r>
            <a:r>
              <a:rPr lang="en-US" dirty="0" smtClean="0">
                <a:solidFill>
                  <a:srgbClr val="FF0000"/>
                </a:solidFill>
              </a:rPr>
              <a:t>assessing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state </a:t>
            </a:r>
            <a:r>
              <a:rPr lang="en-US" dirty="0" smtClean="0">
                <a:solidFill>
                  <a:srgbClr val="FF0000"/>
                </a:solidFill>
              </a:rPr>
              <a:t>of biodiversity</a:t>
            </a:r>
          </a:p>
          <a:p>
            <a:r>
              <a:rPr lang="en-US" dirty="0" smtClean="0"/>
              <a:t>Detecting, </a:t>
            </a:r>
            <a:r>
              <a:rPr lang="en-US" dirty="0"/>
              <a:t>monitoring </a:t>
            </a:r>
            <a:r>
              <a:rPr lang="en-US" dirty="0" smtClean="0"/>
              <a:t>and predicting biodiversity </a:t>
            </a:r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622"/>
          <a:stretch/>
        </p:blipFill>
        <p:spPr>
          <a:xfrm>
            <a:off x="3065957" y="1697323"/>
            <a:ext cx="4935043" cy="513941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60" y="1847850"/>
            <a:ext cx="24193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http://www.designmontage.com.au/wp-content/uploads/2012/06/AnneHayes_King_Prot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68" y="4994209"/>
            <a:ext cx="1238443" cy="16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18913"/>
            <a:ext cx="658812" cy="26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46" y="4571793"/>
            <a:ext cx="449263" cy="28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9946" y="1307068"/>
            <a:ext cx="1916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MODIS - observed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1307068"/>
            <a:ext cx="137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nterpolated</a:t>
            </a:r>
            <a:endParaRPr lang="en-US" b="1" dirty="0"/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24" y="6186713"/>
            <a:ext cx="658812" cy="26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87" y="6146593"/>
            <a:ext cx="449263" cy="28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1" y="3570859"/>
            <a:ext cx="3293160" cy="131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 dirty="0"/>
              <a:t>Biodiversity status </a:t>
            </a:r>
            <a:r>
              <a:rPr lang="en-US"/>
              <a:t>– </a:t>
            </a:r>
            <a:r>
              <a:rPr lang="en-US" smtClean="0"/>
              <a:t>Species </a:t>
            </a:r>
            <a:r>
              <a:rPr lang="en-US" dirty="0"/>
              <a:t>distribution</a:t>
            </a:r>
          </a:p>
        </p:txBody>
      </p:sp>
      <p:sp>
        <p:nvSpPr>
          <p:cNvPr id="3" name="Oval 2"/>
          <p:cNvSpPr/>
          <p:nvPr/>
        </p:nvSpPr>
        <p:spPr>
          <a:xfrm>
            <a:off x="1160960" y="3352800"/>
            <a:ext cx="820240" cy="1828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8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43" y="1747054"/>
            <a:ext cx="5870257" cy="505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181600" y="1747054"/>
            <a:ext cx="414549" cy="1072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596149" y="1747054"/>
            <a:ext cx="408410" cy="2893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12968" y="1305580"/>
            <a:ext cx="516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Inflated spatial autocorrelation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Biodiversity status – </a:t>
            </a:r>
            <a:r>
              <a:rPr lang="en-US" dirty="0" smtClean="0"/>
              <a:t>Species </a:t>
            </a:r>
            <a:r>
              <a:rPr lang="en-US" dirty="0"/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15203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Biodiversity status – </a:t>
            </a:r>
            <a:br>
              <a:rPr lang="en-US" dirty="0" smtClean="0"/>
            </a:br>
            <a:r>
              <a:rPr lang="en-US" dirty="0" smtClean="0"/>
              <a:t>Species richness &amp; functional diversity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Texture measures vs. conventional heterogeneity metrics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8750" y="6412468"/>
            <a:ext cx="261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Tuanmu</a:t>
            </a:r>
            <a:r>
              <a:rPr lang="en-US" dirty="0" smtClean="0"/>
              <a:t> &amp; </a:t>
            </a:r>
            <a:r>
              <a:rPr lang="en-US" dirty="0" err="1" smtClean="0"/>
              <a:t>Jetz</a:t>
            </a:r>
            <a:r>
              <a:rPr lang="en-US" dirty="0" smtClean="0"/>
              <a:t>, in review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62000" y="2116493"/>
            <a:ext cx="7924800" cy="3056280"/>
            <a:chOff x="0" y="2610424"/>
            <a:chExt cx="9144000" cy="30562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58" b="7175"/>
            <a:stretch/>
          </p:blipFill>
          <p:spPr>
            <a:xfrm>
              <a:off x="0" y="4816699"/>
              <a:ext cx="9144000" cy="8500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365"/>
            <a:stretch/>
          </p:blipFill>
          <p:spPr>
            <a:xfrm>
              <a:off x="0" y="2610424"/>
              <a:ext cx="9144000" cy="222773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7868" y="2782669"/>
            <a:ext cx="521732" cy="1447800"/>
            <a:chOff x="1073249" y="3810000"/>
            <a:chExt cx="521732" cy="1447800"/>
          </a:xfrm>
        </p:grpSpPr>
        <p:sp>
          <p:nvSpPr>
            <p:cNvPr id="14" name="Up Arrow 13"/>
            <p:cNvSpPr/>
            <p:nvPr/>
          </p:nvSpPr>
          <p:spPr>
            <a:xfrm>
              <a:off x="1366381" y="3810000"/>
              <a:ext cx="228600" cy="14478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850591" y="4419600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Better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091437" y="5373469"/>
            <a:ext cx="1718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First-order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6600"/>
                </a:solidFill>
              </a:rPr>
              <a:t>second-order</a:t>
            </a:r>
            <a:r>
              <a:rPr lang="en-US" dirty="0" smtClean="0"/>
              <a:t> texture </a:t>
            </a:r>
            <a:r>
              <a:rPr lang="en-US" dirty="0" smtClean="0"/>
              <a:t>metrics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724401" y="548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Topography-based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00B050"/>
                </a:solidFill>
              </a:rPr>
              <a:t>land-cover-based</a:t>
            </a:r>
            <a:r>
              <a:rPr lang="en-US" dirty="0"/>
              <a:t> </a:t>
            </a:r>
            <a:r>
              <a:rPr lang="en-US" dirty="0" smtClean="0"/>
              <a:t>metrics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541020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&gt;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77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Biodiversity status – </a:t>
            </a:r>
            <a:br>
              <a:rPr lang="en-US" dirty="0" smtClean="0"/>
            </a:br>
            <a:r>
              <a:rPr lang="en-US" dirty="0" smtClean="0"/>
              <a:t>Biodiversity representativeness of reserves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Environmental representativeness as a surrogate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8077200" cy="253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51" y="4800600"/>
            <a:ext cx="3585449" cy="206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3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Biodiversity status – </a:t>
            </a:r>
            <a:br>
              <a:rPr lang="en-US" dirty="0"/>
            </a:br>
            <a:r>
              <a:rPr lang="en-US" dirty="0"/>
              <a:t>Biodiversity representativeness of reserves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Environmental representativeness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000"/>
            <a:ext cx="4475967" cy="2237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33576"/>
            <a:ext cx="3657600" cy="36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5600" y="6260068"/>
            <a:ext cx="233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Tuanmu</a:t>
            </a:r>
            <a:r>
              <a:rPr lang="en-US" dirty="0" smtClean="0"/>
              <a:t> &amp; </a:t>
            </a:r>
            <a:r>
              <a:rPr lang="en-US" dirty="0" err="1" smtClean="0"/>
              <a:t>Jetz</a:t>
            </a:r>
            <a:r>
              <a:rPr lang="en-US" dirty="0" smtClean="0"/>
              <a:t>, in prep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Biodiversity status – </a:t>
            </a:r>
            <a:br>
              <a:rPr lang="en-US" dirty="0"/>
            </a:br>
            <a:r>
              <a:rPr lang="en-US" dirty="0"/>
              <a:t>Biodiversity representativeness of reserves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4572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572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16200"/>
            <a:ext cx="441960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6260068"/>
            <a:ext cx="233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Tuanmu</a:t>
            </a:r>
            <a:r>
              <a:rPr lang="en-US" dirty="0" smtClean="0"/>
              <a:t> &amp; </a:t>
            </a:r>
            <a:r>
              <a:rPr lang="en-US" dirty="0" err="1" smtClean="0"/>
              <a:t>Jetz</a:t>
            </a:r>
            <a:r>
              <a:rPr lang="en-US" dirty="0" smtClean="0"/>
              <a:t>, in prep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2173069"/>
            <a:ext cx="1668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RMSE: 0.13</a:t>
            </a:r>
          </a:p>
          <a:p>
            <a:r>
              <a:rPr lang="en-US" dirty="0" smtClean="0"/>
              <a:t>Pseudo-R</a:t>
            </a:r>
            <a:r>
              <a:rPr lang="en-US" baseline="30000" dirty="0" smtClean="0"/>
              <a:t>2</a:t>
            </a:r>
            <a:r>
              <a:rPr lang="en-US" dirty="0" smtClean="0"/>
              <a:t>: 0.31</a:t>
            </a:r>
          </a:p>
        </p:txBody>
      </p:sp>
    </p:spTree>
    <p:extLst>
      <p:ext uri="{BB962C8B-B14F-4D97-AF65-F5344CB8AC3E}">
        <p14:creationId xmlns:p14="http://schemas.microsoft.com/office/powerpoint/2010/main" val="313659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Remote-sensing supported global terrestrial biodiversity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Developing remote sensing-based, global fine-grain (1km) environmental data layers specifically for biodiversity modeling</a:t>
            </a:r>
          </a:p>
          <a:p>
            <a:r>
              <a:rPr lang="en-US" dirty="0" smtClean="0"/>
              <a:t>Better </a:t>
            </a:r>
            <a:r>
              <a:rPr lang="en-US" dirty="0" smtClean="0"/>
              <a:t>assessing </a:t>
            </a:r>
            <a:r>
              <a:rPr lang="en-US" dirty="0" smtClean="0"/>
              <a:t>the </a:t>
            </a:r>
            <a:r>
              <a:rPr lang="en-US" dirty="0" smtClean="0"/>
              <a:t>state </a:t>
            </a:r>
            <a:r>
              <a:rPr lang="en-US" dirty="0" smtClean="0"/>
              <a:t>of biodiversity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Detecting, monitoring and predicting </a:t>
            </a:r>
            <a:r>
              <a:rPr lang="en-US" dirty="0">
                <a:solidFill>
                  <a:srgbClr val="FF0000"/>
                </a:solidFill>
              </a:rPr>
              <a:t>biodiversity </a:t>
            </a:r>
            <a:r>
              <a:rPr lang="en-US" dirty="0" smtClean="0">
                <a:solidFill>
                  <a:srgbClr val="FF0000"/>
                </a:solidFill>
              </a:rPr>
              <a:t>change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5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Biodiversity monitoring – </a:t>
            </a:r>
            <a:br>
              <a:rPr lang="en-US" dirty="0" smtClean="0"/>
            </a:br>
            <a:r>
              <a:rPr lang="en-US" dirty="0" smtClean="0"/>
              <a:t>Changes in biodiversity-relevant factors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229600" cy="4114800"/>
          </a:xfrm>
        </p:spPr>
      </p:pic>
      <p:sp>
        <p:nvSpPr>
          <p:cNvPr id="5" name="TextBox 4"/>
          <p:cNvSpPr txBox="1"/>
          <p:nvPr/>
        </p:nvSpPr>
        <p:spPr>
          <a:xfrm>
            <a:off x="990600" y="4889326"/>
            <a:ext cx="14066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Homogenization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331023"/>
            <a:ext cx="14652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Heterogenization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25368" y="2057400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2003 - 2011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84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320282" y="1517819"/>
            <a:ext cx="58998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Walter Jetz (Yale U), Rob </a:t>
            </a:r>
            <a:r>
              <a:rPr lang="en-US" sz="2400" dirty="0" err="1" smtClean="0"/>
              <a:t>Guralnick</a:t>
            </a:r>
            <a:r>
              <a:rPr lang="en-US" sz="2400" dirty="0" smtClean="0"/>
              <a:t> (U Florida), Brian McGill (U Maine), Rama Nemani (NASA Ames), Forrest Melton (NASA Ames)</a:t>
            </a:r>
            <a:endParaRPr lang="en-US" sz="24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312993" y="2819400"/>
            <a:ext cx="645000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Giuseppe </a:t>
            </a:r>
            <a:r>
              <a:rPr lang="en-US" sz="2400" dirty="0" err="1" smtClean="0"/>
              <a:t>Amatulli</a:t>
            </a:r>
            <a:r>
              <a:rPr lang="en-US" sz="2400" dirty="0" smtClean="0"/>
              <a:t> (Yale U), Alberto Guzman (NASA Ames</a:t>
            </a:r>
            <a:r>
              <a:rPr lang="en-US" sz="2400" dirty="0"/>
              <a:t>), Benoit </a:t>
            </a:r>
            <a:r>
              <a:rPr lang="en-US" sz="2400" dirty="0" err="1"/>
              <a:t>Parmentier</a:t>
            </a:r>
            <a:r>
              <a:rPr lang="en-US" sz="2400" dirty="0"/>
              <a:t> (NCEAS/ U Maine</a:t>
            </a:r>
            <a:r>
              <a:rPr lang="en-US" sz="2400" dirty="0" smtClean="0"/>
              <a:t>), Mao-</a:t>
            </a:r>
            <a:r>
              <a:rPr lang="en-US" sz="2400" dirty="0" err="1" smtClean="0"/>
              <a:t>Ning</a:t>
            </a:r>
            <a:r>
              <a:rPr lang="en-US" sz="2400" dirty="0" smtClean="0"/>
              <a:t> Tuanmu (Yale U), Adam Wilson (Yale U)</a:t>
            </a:r>
            <a:endParaRPr lang="en-US" sz="24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347450" y="4544801"/>
            <a:ext cx="6263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Jeremy Malczyk (Yale U), Map of Life Team (Yale, </a:t>
            </a:r>
            <a:r>
              <a:rPr lang="en-US" sz="2400" dirty="0" smtClean="0"/>
              <a:t>U Florida), </a:t>
            </a:r>
            <a:r>
              <a:rPr lang="en-US" sz="2400" dirty="0"/>
              <a:t>Dave </a:t>
            </a:r>
            <a:r>
              <a:rPr lang="en-US" sz="2400" dirty="0" err="1"/>
              <a:t>Thau</a:t>
            </a:r>
            <a:r>
              <a:rPr lang="en-US" sz="2400" dirty="0"/>
              <a:t> (Google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4368" y="2819400"/>
            <a:ext cx="1599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Postdocs &amp; students: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152400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PIs: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4565390"/>
            <a:ext cx="1855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Software </a:t>
            </a:r>
            <a:r>
              <a:rPr lang="en-US" sz="2400" u="sng" dirty="0" smtClean="0"/>
              <a:t>engineering, databases</a:t>
            </a:r>
            <a:r>
              <a:rPr lang="en-US" sz="2400" u="sng" dirty="0"/>
              <a:t>:</a:t>
            </a:r>
            <a:r>
              <a:rPr lang="en-US" sz="2400" dirty="0"/>
              <a:t> </a:t>
            </a:r>
            <a:endParaRPr lang="en-US" sz="2400" dirty="0"/>
          </a:p>
        </p:txBody>
      </p:sp>
      <p:pic>
        <p:nvPicPr>
          <p:cNvPr id="18" name="Picture 2" descr="http://cdn.techpp.com/wp-content/uploads/2010/12/google-earth-eng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0542" y="5852155"/>
            <a:ext cx="1398803" cy="822963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759" y="5868063"/>
            <a:ext cx="952146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 descr="https://encrypted-tbn3.gstatic.com/images?q=tbn:ANd9GcQtAS7TlWEIo1C8t_8fgD2SfDHX9Y4U1ZmAzFB9IG7Y4QHoxMGDWA"/>
          <p:cNvPicPr>
            <a:picLocks noChangeAspect="1" noChangeArrowheads="1"/>
          </p:cNvPicPr>
          <p:nvPr/>
        </p:nvPicPr>
        <p:blipFill>
          <a:blip r:embed="rId5" cstate="print"/>
          <a:srcRect l="7984" t="13198" r="13496" b="13581"/>
          <a:stretch>
            <a:fillRect/>
          </a:stretch>
        </p:blipFill>
        <p:spPr bwMode="auto">
          <a:xfrm>
            <a:off x="3403158" y="6082748"/>
            <a:ext cx="1526650" cy="492981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935402" y="5891913"/>
            <a:ext cx="930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  <a:latin typeface="+mn-lt"/>
              </a:rPr>
              <a:t>YCEI</a:t>
            </a:r>
            <a:endParaRPr lang="en-US" sz="3200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t="25652"/>
          <a:stretch>
            <a:fillRect/>
          </a:stretch>
        </p:blipFill>
        <p:spPr bwMode="auto">
          <a:xfrm>
            <a:off x="6393834" y="5942945"/>
            <a:ext cx="1605179" cy="50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7" cstate="print"/>
          <a:srcRect r="33438"/>
          <a:stretch>
            <a:fillRect/>
          </a:stretch>
        </p:blipFill>
        <p:spPr bwMode="auto">
          <a:xfrm>
            <a:off x="214685" y="6043287"/>
            <a:ext cx="2170133" cy="53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Research Team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35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Biodiversity monitoring – Deductive models</a:t>
            </a:r>
            <a:endParaRPr lang="en-US" dirty="0"/>
          </a:p>
        </p:txBody>
      </p:sp>
      <p:pic>
        <p:nvPicPr>
          <p:cNvPr id="4" name="Picture 3" descr="C:\Users\Walter\AppData\Local\Microsoft\Windows\Temporary Internet Files\Content.Outlook\3F8SAMFW\avn_2841c.jpg"/>
          <p:cNvPicPr>
            <a:picLocks noChangeAspect="1" noChangeArrowheads="1"/>
          </p:cNvPicPr>
          <p:nvPr/>
        </p:nvPicPr>
        <p:blipFill>
          <a:blip r:embed="rId2" cstate="print"/>
          <a:srcRect l="27025" r="15708" b="40176"/>
          <a:stretch>
            <a:fillRect/>
          </a:stretch>
        </p:blipFill>
        <p:spPr bwMode="auto">
          <a:xfrm>
            <a:off x="3255458" y="1447800"/>
            <a:ext cx="1976195" cy="2671639"/>
          </a:xfrm>
          <a:prstGeom prst="rect">
            <a:avLst/>
          </a:prstGeom>
          <a:noFill/>
        </p:spPr>
      </p:pic>
      <p:pic>
        <p:nvPicPr>
          <p:cNvPr id="5" name="Picture 1" descr="C:\Users\Walter\AppData\Local\Microsoft\Windows\Temporary Internet Files\Content.Outlook\3F8SAMFW\avn_2841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66" y="1517654"/>
            <a:ext cx="2030506" cy="262771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71" y="2733512"/>
            <a:ext cx="826823" cy="986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2662162" y="2618606"/>
            <a:ext cx="250185" cy="3001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539" y="1576040"/>
            <a:ext cx="1095781" cy="36009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spAutoFit/>
          </a:bodyPr>
          <a:lstStyle/>
          <a:p>
            <a:pPr algn="ctr"/>
            <a:r>
              <a:rPr lang="en-US" sz="1050" dirty="0" smtClean="0"/>
              <a:t>Expert range: 180,000km</a:t>
            </a:r>
            <a:r>
              <a:rPr lang="en-US" sz="1050" baseline="30000" dirty="0" smtClean="0"/>
              <a:t>2</a:t>
            </a:r>
            <a:endParaRPr lang="en-US" sz="105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545258" y="2005931"/>
            <a:ext cx="1291339" cy="69022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noAutofit/>
          </a:bodyPr>
          <a:lstStyle/>
          <a:p>
            <a:r>
              <a:rPr lang="en-US" sz="1050" u="sng" dirty="0" err="1" smtClean="0"/>
              <a:t>Hartlaub’s</a:t>
            </a:r>
            <a:r>
              <a:rPr lang="en-US" sz="1050" u="sng" dirty="0" smtClean="0"/>
              <a:t> </a:t>
            </a:r>
            <a:r>
              <a:rPr lang="en-US" sz="1050" u="sng" dirty="0" err="1" smtClean="0"/>
              <a:t>Turaco</a:t>
            </a:r>
            <a:r>
              <a:rPr lang="en-US" sz="1050" u="sng" dirty="0" smtClean="0"/>
              <a:t> </a:t>
            </a:r>
            <a:r>
              <a:rPr lang="en-US" sz="1050" dirty="0" smtClean="0"/>
              <a:t>Predicted range size 2001: 23,000km</a:t>
            </a:r>
            <a:r>
              <a:rPr lang="en-US" sz="1050" baseline="30000" dirty="0" smtClean="0"/>
              <a:t>2</a:t>
            </a:r>
          </a:p>
          <a:p>
            <a:r>
              <a:rPr lang="en-US" sz="1050" dirty="0" smtClean="0"/>
              <a:t>2012: 21,700km</a:t>
            </a:r>
            <a:r>
              <a:rPr lang="en-US" sz="1050" baseline="30000" dirty="0" smtClean="0"/>
              <a:t>2</a:t>
            </a:r>
          </a:p>
          <a:p>
            <a:endParaRPr lang="en-US" sz="105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587866" y="3386283"/>
            <a:ext cx="1407013" cy="65364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noAutofit/>
          </a:bodyPr>
          <a:lstStyle/>
          <a:p>
            <a:r>
              <a:rPr lang="en-US" sz="1050" u="sng" dirty="0" smtClean="0"/>
              <a:t>Region A</a:t>
            </a:r>
            <a:r>
              <a:rPr lang="en-US" sz="1050" dirty="0" smtClean="0"/>
              <a:t> - Probability Species is Present: </a:t>
            </a:r>
          </a:p>
          <a:p>
            <a:r>
              <a:rPr lang="en-US" sz="1000" dirty="0" smtClean="0"/>
              <a:t>2001: 0.28 (± 0.03) </a:t>
            </a:r>
          </a:p>
          <a:p>
            <a:r>
              <a:rPr lang="en-US" sz="1000" dirty="0" smtClean="0"/>
              <a:t>2012: 0.23 (± 0.05)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en-US" sz="900" dirty="0" smtClean="0"/>
          </a:p>
          <a:p>
            <a:endParaRPr lang="en-US" sz="12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477416" y="3552864"/>
            <a:ext cx="1182351" cy="52168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spAutoFit/>
          </a:bodyPr>
          <a:lstStyle/>
          <a:p>
            <a:pPr algn="ctr"/>
            <a:r>
              <a:rPr lang="en-US" sz="1050" u="sng" dirty="0" err="1" smtClean="0"/>
              <a:t>Hartlaub’s</a:t>
            </a:r>
            <a:r>
              <a:rPr lang="en-US" sz="1050" u="sng" dirty="0" smtClean="0"/>
              <a:t> </a:t>
            </a:r>
            <a:r>
              <a:rPr lang="en-US" sz="1050" u="sng" dirty="0" err="1" smtClean="0"/>
              <a:t>Turaco</a:t>
            </a:r>
            <a:r>
              <a:rPr lang="en-US" sz="1050" dirty="0" smtClean="0"/>
              <a:t>: forest specialist, &gt;1500m elevation</a:t>
            </a:r>
            <a:endParaRPr lang="en-US" sz="105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0618" y="1823378"/>
            <a:ext cx="733246" cy="36009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spAutoFit/>
          </a:bodyPr>
          <a:lstStyle/>
          <a:p>
            <a:pPr algn="ctr"/>
            <a:r>
              <a:rPr lang="en-US" sz="1050" dirty="0" err="1" smtClean="0"/>
              <a:t>Landcover</a:t>
            </a:r>
            <a:r>
              <a:rPr lang="en-US" sz="1050" dirty="0" smtClean="0"/>
              <a:t> 2001-2012</a:t>
            </a:r>
            <a:endParaRPr lang="en-US" sz="1050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24755" y="3388810"/>
            <a:ext cx="1346499" cy="65111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7432" tIns="18288" rIns="27432" bIns="18288" rtlCol="0">
            <a:noAutofit/>
          </a:bodyPr>
          <a:lstStyle/>
          <a:p>
            <a:r>
              <a:rPr lang="en-US" sz="1050" u="sng" dirty="0" smtClean="0"/>
              <a:t>Region A</a:t>
            </a:r>
            <a:r>
              <a:rPr lang="en-US" sz="1050" dirty="0" smtClean="0"/>
              <a:t> - Predicted bird richness:</a:t>
            </a:r>
          </a:p>
          <a:p>
            <a:r>
              <a:rPr lang="en-US" sz="1000" dirty="0" smtClean="0"/>
              <a:t>2001: 189  (± 7.4)</a:t>
            </a:r>
          </a:p>
          <a:p>
            <a:r>
              <a:rPr lang="en-US" sz="1000" dirty="0" smtClean="0"/>
              <a:t>2012: 179  (± 5.6) 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en-US" sz="900" dirty="0" smtClean="0"/>
          </a:p>
          <a:p>
            <a:endParaRPr lang="en-US" sz="1200" baseline="30000" dirty="0"/>
          </a:p>
        </p:txBody>
      </p:sp>
      <p:sp>
        <p:nvSpPr>
          <p:cNvPr id="14" name="Freeform 13"/>
          <p:cNvSpPr/>
          <p:nvPr/>
        </p:nvSpPr>
        <p:spPr>
          <a:xfrm>
            <a:off x="4417525" y="3182611"/>
            <a:ext cx="117545" cy="103292"/>
          </a:xfrm>
          <a:custGeom>
            <a:avLst/>
            <a:gdLst>
              <a:gd name="connsiteX0" fmla="*/ 63611 w 214686"/>
              <a:gd name="connsiteY0" fmla="*/ 0 h 111318"/>
              <a:gd name="connsiteX1" fmla="*/ 0 w 214686"/>
              <a:gd name="connsiteY1" fmla="*/ 23853 h 111318"/>
              <a:gd name="connsiteX2" fmla="*/ 0 w 214686"/>
              <a:gd name="connsiteY2" fmla="*/ 103367 h 111318"/>
              <a:gd name="connsiteX3" fmla="*/ 55659 w 214686"/>
              <a:gd name="connsiteY3" fmla="*/ 111318 h 111318"/>
              <a:gd name="connsiteX4" fmla="*/ 143124 w 214686"/>
              <a:gd name="connsiteY4" fmla="*/ 103367 h 111318"/>
              <a:gd name="connsiteX5" fmla="*/ 206734 w 214686"/>
              <a:gd name="connsiteY5" fmla="*/ 71561 h 111318"/>
              <a:gd name="connsiteX6" fmla="*/ 214686 w 214686"/>
              <a:gd name="connsiteY6" fmla="*/ 31805 h 111318"/>
              <a:gd name="connsiteX7" fmla="*/ 151075 w 214686"/>
              <a:gd name="connsiteY7" fmla="*/ 31805 h 111318"/>
              <a:gd name="connsiteX8" fmla="*/ 63611 w 214686"/>
              <a:gd name="connsiteY8" fmla="*/ 0 h 11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686" h="111318">
                <a:moveTo>
                  <a:pt x="63611" y="0"/>
                </a:moveTo>
                <a:lnTo>
                  <a:pt x="0" y="23853"/>
                </a:lnTo>
                <a:lnTo>
                  <a:pt x="0" y="103367"/>
                </a:lnTo>
                <a:lnTo>
                  <a:pt x="55659" y="111318"/>
                </a:lnTo>
                <a:lnTo>
                  <a:pt x="143124" y="103367"/>
                </a:lnTo>
                <a:lnTo>
                  <a:pt x="206734" y="71561"/>
                </a:lnTo>
                <a:lnTo>
                  <a:pt x="214686" y="31805"/>
                </a:lnTo>
                <a:lnTo>
                  <a:pt x="151075" y="31805"/>
                </a:lnTo>
                <a:lnTo>
                  <a:pt x="63611" y="0"/>
                </a:ln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3535" y="1765840"/>
            <a:ext cx="1837522" cy="131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4562524" y="3252747"/>
            <a:ext cx="985962" cy="24649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665891" y="2306542"/>
            <a:ext cx="803081" cy="79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05362" y="1495504"/>
            <a:ext cx="3586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Species distribution refinement and change monitoring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5482318" y="3071192"/>
            <a:ext cx="3284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Region species prediction, change monitoring</a:t>
            </a:r>
            <a:endParaRPr lang="en-US" sz="1200" dirty="0"/>
          </a:p>
        </p:txBody>
      </p:sp>
      <p:sp>
        <p:nvSpPr>
          <p:cNvPr id="20" name="Oval 19"/>
          <p:cNvSpPr/>
          <p:nvPr/>
        </p:nvSpPr>
        <p:spPr>
          <a:xfrm>
            <a:off x="5260041" y="1527313"/>
            <a:ext cx="208933" cy="19878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57686" y="3619832"/>
            <a:ext cx="1121134" cy="420095"/>
          </a:xfrm>
          <a:prstGeom prst="rect">
            <a:avLst/>
          </a:prstGeom>
          <a:solidFill>
            <a:schemeClr val="bg1">
              <a:alpha val="53000"/>
            </a:schemeClr>
          </a:solidFill>
          <a:ln w="63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03232" y="3663637"/>
            <a:ext cx="158149" cy="1517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03232" y="3850513"/>
            <a:ext cx="158149" cy="1517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5853" y="3794889"/>
            <a:ext cx="104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Suitable 2012</a:t>
            </a:r>
            <a:endParaRPr lang="en-US" sz="1050" dirty="0"/>
          </a:p>
        </p:txBody>
      </p:sp>
      <p:sp>
        <p:nvSpPr>
          <p:cNvPr id="25" name="Rectangle 24"/>
          <p:cNvSpPr/>
          <p:nvPr/>
        </p:nvSpPr>
        <p:spPr>
          <a:xfrm>
            <a:off x="3125853" y="3603377"/>
            <a:ext cx="9909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Expert range</a:t>
            </a:r>
          </a:p>
        </p:txBody>
      </p:sp>
      <p:sp>
        <p:nvSpPr>
          <p:cNvPr id="26" name="Oval 25"/>
          <p:cNvSpPr/>
          <p:nvPr/>
        </p:nvSpPr>
        <p:spPr>
          <a:xfrm>
            <a:off x="5324976" y="3110947"/>
            <a:ext cx="208933" cy="198783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34" y="4093474"/>
            <a:ext cx="5016366" cy="276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15200" y="6248400"/>
            <a:ext cx="177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Jetz</a:t>
            </a:r>
            <a:r>
              <a:rPr lang="en-US" dirty="0" smtClean="0"/>
              <a:t> et al, in prep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55766" y="4800600"/>
            <a:ext cx="1612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Primary forest specialist vertebrates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/>
          <p:nvPr/>
        </p:nvGrpSpPr>
        <p:grpSpPr>
          <a:xfrm>
            <a:off x="2973787" y="1932936"/>
            <a:ext cx="2154804" cy="1364629"/>
            <a:chOff x="3932664" y="3226970"/>
            <a:chExt cx="2254663" cy="1127330"/>
          </a:xfrm>
          <a:solidFill>
            <a:schemeClr val="bg1">
              <a:lumMod val="65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3932664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Global 1km environmental layers </a:t>
              </a:r>
              <a:endParaRPr lang="en-US" sz="2400" b="1" i="1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29372" y="2154807"/>
            <a:ext cx="1984646" cy="1069608"/>
            <a:chOff x="3932665" y="3226970"/>
            <a:chExt cx="2254663" cy="1127330"/>
          </a:xfrm>
          <a:solidFill>
            <a:schemeClr val="accent3"/>
          </a:solidFill>
        </p:grpSpPr>
        <p:sp>
          <p:nvSpPr>
            <p:cNvPr id="17" name="Rounded Rectangle 16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3965684" y="3259986"/>
              <a:ext cx="2188627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000" b="1" i="1" dirty="0" smtClean="0"/>
                <a:t>Global spatial biodiversity data</a:t>
              </a:r>
              <a:endParaRPr lang="en-US" sz="2000" b="1" i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29522" y="2211417"/>
            <a:ext cx="1252808" cy="763008"/>
            <a:chOff x="3932665" y="3226970"/>
            <a:chExt cx="2254663" cy="1127330"/>
          </a:xfrm>
          <a:solidFill>
            <a:schemeClr val="accent2">
              <a:lumMod val="75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Models</a:t>
              </a:r>
              <a:endParaRPr lang="en-US" sz="2400" b="1" i="1" dirty="0"/>
            </a:p>
          </p:txBody>
        </p:sp>
      </p:grpSp>
      <p:grpSp>
        <p:nvGrpSpPr>
          <p:cNvPr id="16" name="Group 7"/>
          <p:cNvGrpSpPr/>
          <p:nvPr/>
        </p:nvGrpSpPr>
        <p:grpSpPr>
          <a:xfrm>
            <a:off x="238221" y="1151077"/>
            <a:ext cx="1228318" cy="785862"/>
            <a:chOff x="3932665" y="3226970"/>
            <a:chExt cx="2254663" cy="1127330"/>
          </a:xfrm>
          <a:solidFill>
            <a:schemeClr val="accent3"/>
          </a:solidFill>
        </p:grpSpPr>
        <p:sp>
          <p:nvSpPr>
            <p:cNvPr id="19" name="Rounded Rectangle 18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3965684" y="3259986"/>
              <a:ext cx="2188627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000" b="1" i="1" dirty="0" smtClean="0"/>
                <a:t>Quality Control</a:t>
              </a:r>
              <a:endParaRPr lang="en-US" sz="2000" b="1" i="1" dirty="0"/>
            </a:p>
          </p:txBody>
        </p:sp>
      </p:grpSp>
      <p:grpSp>
        <p:nvGrpSpPr>
          <p:cNvPr id="21" name="Group 7"/>
          <p:cNvGrpSpPr/>
          <p:nvPr/>
        </p:nvGrpSpPr>
        <p:grpSpPr>
          <a:xfrm>
            <a:off x="1545733" y="1172440"/>
            <a:ext cx="1138360" cy="781038"/>
            <a:chOff x="3932665" y="3226970"/>
            <a:chExt cx="2254663" cy="1127330"/>
          </a:xfrm>
          <a:solidFill>
            <a:schemeClr val="accent3"/>
          </a:solidFill>
        </p:grpSpPr>
        <p:sp>
          <p:nvSpPr>
            <p:cNvPr id="23" name="Rounded Rectangle 22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Rounded Rectangle 4"/>
            <p:cNvSpPr/>
            <p:nvPr/>
          </p:nvSpPr>
          <p:spPr>
            <a:xfrm>
              <a:off x="3965684" y="3259986"/>
              <a:ext cx="2188627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000" b="1" i="1" dirty="0" smtClean="0"/>
                <a:t>Map of Life</a:t>
              </a:r>
              <a:endParaRPr lang="en-US" sz="2000" b="1" i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256413" y="982411"/>
            <a:ext cx="1735187" cy="948854"/>
            <a:chOff x="3932665" y="3226970"/>
            <a:chExt cx="2254663" cy="1127330"/>
          </a:xfrm>
          <a:solidFill>
            <a:schemeClr val="bg2">
              <a:lumMod val="75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Predictions</a:t>
              </a:r>
              <a:endParaRPr lang="en-US" sz="2400" b="1" i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85620" y="2825576"/>
            <a:ext cx="1735187" cy="948854"/>
            <a:chOff x="3932665" y="3226970"/>
            <a:chExt cx="2254663" cy="1127330"/>
          </a:xfrm>
          <a:solidFill>
            <a:schemeClr val="bg2">
              <a:lumMod val="75000"/>
            </a:schemeClr>
          </a:solidFill>
        </p:grpSpPr>
        <p:sp>
          <p:nvSpPr>
            <p:cNvPr id="31" name="Rounded Rectangle 30"/>
            <p:cNvSpPr/>
            <p:nvPr/>
          </p:nvSpPr>
          <p:spPr>
            <a:xfrm>
              <a:off x="3932665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algn="ctr"/>
              <a:r>
                <a:rPr lang="en-US" sz="2400" b="1" i="1" dirty="0" smtClean="0"/>
                <a:t>Inference</a:t>
              </a:r>
              <a:endParaRPr lang="en-US" sz="2400" b="1" i="1" dirty="0"/>
            </a:p>
          </p:txBody>
        </p:sp>
      </p:grpSp>
      <p:sp>
        <p:nvSpPr>
          <p:cNvPr id="36" name="Up-Down Arrow 35"/>
          <p:cNvSpPr/>
          <p:nvPr/>
        </p:nvSpPr>
        <p:spPr>
          <a:xfrm>
            <a:off x="7980273" y="2027265"/>
            <a:ext cx="381000" cy="750748"/>
          </a:xfrm>
          <a:prstGeom prst="up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8" name="Group 7"/>
          <p:cNvGrpSpPr/>
          <p:nvPr/>
        </p:nvGrpSpPr>
        <p:grpSpPr>
          <a:xfrm>
            <a:off x="562100" y="3962400"/>
            <a:ext cx="2866899" cy="846921"/>
            <a:chOff x="3932664" y="3226970"/>
            <a:chExt cx="2254663" cy="1127330"/>
          </a:xfrm>
          <a:solidFill>
            <a:schemeClr val="bg1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3932664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u="sng" dirty="0" smtClean="0">
                  <a:solidFill>
                    <a:schemeClr val="tx1"/>
                  </a:solidFill>
                </a:rPr>
                <a:t>Static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Topography</a:t>
              </a:r>
              <a:endParaRPr lang="en-US" dirty="0" smtClean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7"/>
          <p:cNvGrpSpPr/>
          <p:nvPr/>
        </p:nvGrpSpPr>
        <p:grpSpPr>
          <a:xfrm>
            <a:off x="3698378" y="4343400"/>
            <a:ext cx="3332111" cy="2057400"/>
            <a:chOff x="3932664" y="3226970"/>
            <a:chExt cx="2254663" cy="1127330"/>
          </a:xfrm>
          <a:solidFill>
            <a:schemeClr val="bg1">
              <a:lumMod val="75000"/>
            </a:schemeClr>
          </a:solidFill>
        </p:grpSpPr>
        <p:sp>
          <p:nvSpPr>
            <p:cNvPr id="42" name="Rounded Rectangle 41"/>
            <p:cNvSpPr/>
            <p:nvPr/>
          </p:nvSpPr>
          <p:spPr>
            <a:xfrm>
              <a:off x="3932664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3965683" y="3259986"/>
              <a:ext cx="2188625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u="sng" dirty="0" smtClean="0">
                  <a:solidFill>
                    <a:schemeClr val="tx1"/>
                  </a:solidFill>
                </a:rPr>
                <a:t>Dynamic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 smtClean="0">
                  <a:solidFill>
                    <a:schemeClr val="tx1"/>
                  </a:solidFill>
                </a:rPr>
                <a:t>(</a:t>
              </a:r>
              <a:r>
                <a:rPr lang="en-US" sz="1600" dirty="0">
                  <a:solidFill>
                    <a:schemeClr val="tx1"/>
                  </a:solidFill>
                </a:rPr>
                <a:t>daily </a:t>
              </a:r>
              <a:r>
                <a:rPr lang="en-US" sz="1600" dirty="0" smtClean="0">
                  <a:solidFill>
                    <a:schemeClr val="tx1"/>
                  </a:solidFill>
                </a:rPr>
                <a:t>1980-2014)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Temperature </a:t>
              </a:r>
              <a:r>
                <a:rPr lang="en-US" sz="1600" dirty="0">
                  <a:solidFill>
                    <a:srgbClr val="0070C0"/>
                  </a:solidFill>
                </a:rPr>
                <a:t>in progress</a:t>
              </a:r>
              <a:endParaRPr lang="en-US" sz="1600" dirty="0" smtClean="0">
                <a:solidFill>
                  <a:srgbClr val="0070C0"/>
                </a:solidFill>
              </a:endParaRP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Precipitation  </a:t>
              </a:r>
              <a:r>
                <a:rPr lang="en-US" sz="1600" dirty="0">
                  <a:solidFill>
                    <a:srgbClr val="0070C0"/>
                  </a:solidFill>
                </a:rPr>
                <a:t>in </a:t>
              </a:r>
              <a:r>
                <a:rPr lang="en-US" sz="1600" dirty="0" smtClean="0">
                  <a:solidFill>
                    <a:srgbClr val="0070C0"/>
                  </a:solidFill>
                </a:rPr>
                <a:t>progress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Bioclimatic variables  </a:t>
              </a:r>
              <a:r>
                <a:rPr lang="en-US" sz="1600" dirty="0">
                  <a:solidFill>
                    <a:srgbClr val="0070C0"/>
                  </a:solidFill>
                </a:rPr>
                <a:t>in </a:t>
              </a:r>
              <a:r>
                <a:rPr lang="en-US" sz="1600" dirty="0" smtClean="0">
                  <a:solidFill>
                    <a:srgbClr val="0070C0"/>
                  </a:solidFill>
                </a:rPr>
                <a:t>progress</a:t>
              </a:r>
              <a:endParaRPr lang="en-US" sz="1600" dirty="0" smtClean="0">
                <a:solidFill>
                  <a:schemeClr val="tx1"/>
                </a:solidFill>
              </a:endParaRP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Extreme events  </a:t>
              </a:r>
              <a:r>
                <a:rPr lang="en-US" sz="1600" dirty="0">
                  <a:solidFill>
                    <a:srgbClr val="0070C0"/>
                  </a:solidFill>
                </a:rPr>
                <a:t>in </a:t>
              </a:r>
              <a:r>
                <a:rPr lang="en-US" sz="1600" dirty="0" smtClean="0">
                  <a:solidFill>
                    <a:srgbClr val="0070C0"/>
                  </a:solidFill>
                </a:rPr>
                <a:t>progress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4" name="Right Arrow 43"/>
          <p:cNvSpPr/>
          <p:nvPr/>
        </p:nvSpPr>
        <p:spPr>
          <a:xfrm>
            <a:off x="6956119" y="2441365"/>
            <a:ext cx="453542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2488812" y="2458595"/>
            <a:ext cx="397511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5209483" y="2467872"/>
            <a:ext cx="397511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7182890" y="3859608"/>
            <a:ext cx="2091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Change in: </a:t>
            </a:r>
          </a:p>
          <a:p>
            <a:r>
              <a:rPr lang="en-US" sz="1600" dirty="0" smtClean="0"/>
              <a:t>Species niches</a:t>
            </a:r>
          </a:p>
          <a:p>
            <a:r>
              <a:rPr lang="en-US" sz="1600" dirty="0" smtClean="0"/>
              <a:t>Species distributions</a:t>
            </a:r>
          </a:p>
          <a:p>
            <a:r>
              <a:rPr lang="en-US" sz="1600" dirty="0" smtClean="0"/>
              <a:t>Taxonomic diversity</a:t>
            </a:r>
          </a:p>
          <a:p>
            <a:r>
              <a:rPr lang="en-US" sz="1600" dirty="0" smtClean="0"/>
              <a:t>Functional diversity</a:t>
            </a:r>
          </a:p>
          <a:p>
            <a:r>
              <a:rPr lang="en-US" sz="1600" dirty="0" smtClean="0"/>
              <a:t>Phylogenetic diversity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81142" y="55742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1980s - 2014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 rot="16200000">
            <a:off x="3414204" y="3534928"/>
            <a:ext cx="474600" cy="2926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Biodiversity monitoring – Inductive models</a:t>
            </a:r>
            <a:endParaRPr lang="en-US" sz="3200" dirty="0"/>
          </a:p>
        </p:txBody>
      </p:sp>
      <p:grpSp>
        <p:nvGrpSpPr>
          <p:cNvPr id="50" name="Group 7"/>
          <p:cNvGrpSpPr/>
          <p:nvPr/>
        </p:nvGrpSpPr>
        <p:grpSpPr>
          <a:xfrm>
            <a:off x="533400" y="4917740"/>
            <a:ext cx="2922272" cy="1861577"/>
            <a:chOff x="3932664" y="3226970"/>
            <a:chExt cx="2254663" cy="1127330"/>
          </a:xfrm>
          <a:solidFill>
            <a:schemeClr val="bg1">
              <a:lumMod val="75000"/>
            </a:schemeClr>
          </a:solidFill>
        </p:grpSpPr>
        <p:sp>
          <p:nvSpPr>
            <p:cNvPr id="51" name="Rounded Rectangle 50"/>
            <p:cNvSpPr/>
            <p:nvPr/>
          </p:nvSpPr>
          <p:spPr>
            <a:xfrm>
              <a:off x="3932664" y="3226970"/>
              <a:ext cx="2254663" cy="11273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52" name="Rounded Rectangle 4"/>
            <p:cNvSpPr/>
            <p:nvPr/>
          </p:nvSpPr>
          <p:spPr>
            <a:xfrm>
              <a:off x="3965683" y="3259986"/>
              <a:ext cx="2188626" cy="106129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u="sng" dirty="0" smtClean="0">
                  <a:solidFill>
                    <a:schemeClr val="tx1"/>
                  </a:solidFill>
                </a:rPr>
                <a:t>Semi-dynamic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Cloud cover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Land cover</a:t>
              </a:r>
              <a:endParaRPr lang="en-US" dirty="0" smtClean="0">
                <a:solidFill>
                  <a:srgbClr val="0070C0"/>
                </a:solidFill>
              </a:endParaRP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Solar radiation</a:t>
              </a: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Habitat Heterogeneity</a:t>
              </a:r>
              <a:endParaRPr lang="en-US" dirty="0" smtClean="0">
                <a:solidFill>
                  <a:srgbClr val="0070C0"/>
                </a:solidFill>
              </a:endParaRPr>
            </a:p>
            <a:p>
              <a:pPr marL="117475" indent="-117475">
                <a:buFont typeface="Arial" pitchFamily="34" charset="0"/>
                <a:buChar char="•"/>
              </a:pPr>
              <a:r>
                <a:rPr lang="en-US" dirty="0" smtClean="0">
                  <a:solidFill>
                    <a:schemeClr val="tx1"/>
                  </a:solidFill>
                </a:rPr>
                <a:t>Productivity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374507" y="1610380"/>
            <a:ext cx="1712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Bayesian </a:t>
            </a:r>
            <a:r>
              <a:rPr lang="en-US" sz="1400" dirty="0"/>
              <a:t>Hierarchical M</a:t>
            </a:r>
            <a:r>
              <a:rPr lang="en-US" sz="1400" dirty="0" smtClean="0"/>
              <a:t>odels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1930758" y="441838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√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1997723" y="529643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√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994079" y="558714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√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2277839" y="586618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√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2895600" y="615811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√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2018763" y="64124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1673" y="5419063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Blackadder ITC" pitchFamily="82" charset="0"/>
              </a:rPr>
              <a:t>Thanks!</a:t>
            </a:r>
            <a:endParaRPr lang="en-US" sz="3200" dirty="0">
              <a:latin typeface="Blackadder ITC" pitchFamily="82" charset="0"/>
            </a:endParaRPr>
          </a:p>
        </p:txBody>
      </p:sp>
      <p:pic>
        <p:nvPicPr>
          <p:cNvPr id="198657" name="Picture 1" descr="C:\Temp\CostaRica_Dec11\IMG_5788.JPG"/>
          <p:cNvPicPr>
            <a:picLocks noChangeAspect="1" noChangeArrowheads="1"/>
          </p:cNvPicPr>
          <p:nvPr/>
        </p:nvPicPr>
        <p:blipFill>
          <a:blip r:embed="rId2" cstate="print"/>
          <a:srcRect l="3940" t="14303" r="31834" b="10175"/>
          <a:stretch>
            <a:fillRect/>
          </a:stretch>
        </p:blipFill>
        <p:spPr bwMode="auto">
          <a:xfrm>
            <a:off x="2328306" y="1419367"/>
            <a:ext cx="4524234" cy="3548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191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Ecologically relevant environmental variables – Land cover/vegetation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Temporal variability of habitat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5562600" cy="278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2564" b="7693"/>
          <a:stretch/>
        </p:blipFill>
        <p:spPr>
          <a:xfrm>
            <a:off x="3352800" y="4409162"/>
            <a:ext cx="5791200" cy="2448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2895600"/>
            <a:ext cx="24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2001-2014 MODIS EVI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13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44315"/>
            <a:ext cx="871855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9" y="5885377"/>
            <a:ext cx="2743881" cy="91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953" y="2166261"/>
            <a:ext cx="8718550" cy="371911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61397" y="261256"/>
            <a:ext cx="5154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Essential Biodiversity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Remote-sensing supported global terrestrial biodiversity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How to achieve a globally representative and generalizable biodiversity monitoring for scientifically rigorous assessment of change?</a:t>
            </a:r>
          </a:p>
          <a:p>
            <a:r>
              <a:rPr lang="en-US" sz="2800" dirty="0" smtClean="0"/>
              <a:t>What can remote sensing contribute</a:t>
            </a:r>
            <a:r>
              <a:rPr lang="en-US" dirty="0" smtClean="0"/>
              <a:t>? </a:t>
            </a:r>
          </a:p>
        </p:txBody>
      </p:sp>
      <p:grpSp>
        <p:nvGrpSpPr>
          <p:cNvPr id="283" name="Group 282"/>
          <p:cNvGrpSpPr/>
          <p:nvPr/>
        </p:nvGrpSpPr>
        <p:grpSpPr>
          <a:xfrm>
            <a:off x="457200" y="3754251"/>
            <a:ext cx="8148054" cy="2951349"/>
            <a:chOff x="851098" y="3754251"/>
            <a:chExt cx="8148054" cy="2951349"/>
          </a:xfrm>
        </p:grpSpPr>
        <p:sp>
          <p:nvSpPr>
            <p:cNvPr id="4" name="Freeform 3"/>
            <p:cNvSpPr/>
            <p:nvPr/>
          </p:nvSpPr>
          <p:spPr>
            <a:xfrm>
              <a:off x="874273" y="5455368"/>
              <a:ext cx="1296144" cy="432048"/>
            </a:xfrm>
            <a:custGeom>
              <a:avLst/>
              <a:gdLst>
                <a:gd name="connsiteX0" fmla="*/ 0 w 1244600"/>
                <a:gd name="connsiteY0" fmla="*/ 381000 h 393700"/>
                <a:gd name="connsiteX1" fmla="*/ 419100 w 1244600"/>
                <a:gd name="connsiteY1" fmla="*/ 0 h 393700"/>
                <a:gd name="connsiteX2" fmla="*/ 1244600 w 1244600"/>
                <a:gd name="connsiteY2" fmla="*/ 12700 h 393700"/>
                <a:gd name="connsiteX3" fmla="*/ 901700 w 1244600"/>
                <a:gd name="connsiteY3" fmla="*/ 393700 h 393700"/>
                <a:gd name="connsiteX4" fmla="*/ 0 w 1244600"/>
                <a:gd name="connsiteY4" fmla="*/ 381000 h 393700"/>
                <a:gd name="connsiteX0" fmla="*/ 0 w 1285652"/>
                <a:gd name="connsiteY0" fmla="*/ 416148 h 428848"/>
                <a:gd name="connsiteX1" fmla="*/ 419100 w 1285652"/>
                <a:gd name="connsiteY1" fmla="*/ 35148 h 428848"/>
                <a:gd name="connsiteX2" fmla="*/ 1285652 w 1285652"/>
                <a:gd name="connsiteY2" fmla="*/ 0 h 428848"/>
                <a:gd name="connsiteX3" fmla="*/ 901700 w 1285652"/>
                <a:gd name="connsiteY3" fmla="*/ 428848 h 428848"/>
                <a:gd name="connsiteX4" fmla="*/ 0 w 1285652"/>
                <a:gd name="connsiteY4" fmla="*/ 416148 h 428848"/>
                <a:gd name="connsiteX0" fmla="*/ 0 w 1285652"/>
                <a:gd name="connsiteY0" fmla="*/ 416148 h 428848"/>
                <a:gd name="connsiteX1" fmla="*/ 421556 w 1285652"/>
                <a:gd name="connsiteY1" fmla="*/ 0 h 428848"/>
                <a:gd name="connsiteX2" fmla="*/ 1285652 w 1285652"/>
                <a:gd name="connsiteY2" fmla="*/ 0 h 428848"/>
                <a:gd name="connsiteX3" fmla="*/ 901700 w 1285652"/>
                <a:gd name="connsiteY3" fmla="*/ 428848 h 428848"/>
                <a:gd name="connsiteX4" fmla="*/ 0 w 1285652"/>
                <a:gd name="connsiteY4" fmla="*/ 416148 h 428848"/>
                <a:gd name="connsiteX0" fmla="*/ 0 w 1285652"/>
                <a:gd name="connsiteY0" fmla="*/ 416148 h 432048"/>
                <a:gd name="connsiteX1" fmla="*/ 421556 w 1285652"/>
                <a:gd name="connsiteY1" fmla="*/ 0 h 432048"/>
                <a:gd name="connsiteX2" fmla="*/ 1285652 w 1285652"/>
                <a:gd name="connsiteY2" fmla="*/ 0 h 432048"/>
                <a:gd name="connsiteX3" fmla="*/ 853604 w 1285652"/>
                <a:gd name="connsiteY3" fmla="*/ 432048 h 432048"/>
                <a:gd name="connsiteX4" fmla="*/ 0 w 1285652"/>
                <a:gd name="connsiteY4" fmla="*/ 416148 h 432048"/>
                <a:gd name="connsiteX0" fmla="*/ 0 w 1296144"/>
                <a:gd name="connsiteY0" fmla="*/ 432048 h 432048"/>
                <a:gd name="connsiteX1" fmla="*/ 432048 w 1296144"/>
                <a:gd name="connsiteY1" fmla="*/ 0 h 432048"/>
                <a:gd name="connsiteX2" fmla="*/ 1296144 w 1296144"/>
                <a:gd name="connsiteY2" fmla="*/ 0 h 432048"/>
                <a:gd name="connsiteX3" fmla="*/ 864096 w 1296144"/>
                <a:gd name="connsiteY3" fmla="*/ 432048 h 432048"/>
                <a:gd name="connsiteX4" fmla="*/ 0 w 1296144"/>
                <a:gd name="connsiteY4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144" h="432048">
                  <a:moveTo>
                    <a:pt x="0" y="432048"/>
                  </a:moveTo>
                  <a:lnTo>
                    <a:pt x="432048" y="0"/>
                  </a:lnTo>
                  <a:lnTo>
                    <a:pt x="1296144" y="0"/>
                  </a:lnTo>
                  <a:lnTo>
                    <a:pt x="864096" y="432048"/>
                  </a:lnTo>
                  <a:lnTo>
                    <a:pt x="0" y="4320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Freeform 4"/>
            <p:cNvSpPr/>
            <p:nvPr/>
          </p:nvSpPr>
          <p:spPr>
            <a:xfrm>
              <a:off x="1810375" y="5671392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 5"/>
            <p:cNvSpPr/>
            <p:nvPr/>
          </p:nvSpPr>
          <p:spPr>
            <a:xfrm>
              <a:off x="1882383" y="5455368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Freeform 6"/>
            <p:cNvSpPr/>
            <p:nvPr/>
          </p:nvSpPr>
          <p:spPr>
            <a:xfrm>
              <a:off x="1666359" y="5527376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22343" y="5599384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8"/>
            <p:cNvSpPr/>
            <p:nvPr/>
          </p:nvSpPr>
          <p:spPr>
            <a:xfrm>
              <a:off x="1378327" y="5527376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162303" y="5671392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306319" y="5815408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018089" y="5743871"/>
              <a:ext cx="142875" cy="69057"/>
            </a:xfrm>
            <a:custGeom>
              <a:avLst/>
              <a:gdLst>
                <a:gd name="connsiteX0" fmla="*/ 0 w 142875"/>
                <a:gd name="connsiteY0" fmla="*/ 69057 h 69057"/>
                <a:gd name="connsiteX1" fmla="*/ 78581 w 142875"/>
                <a:gd name="connsiteY1" fmla="*/ 0 h 69057"/>
                <a:gd name="connsiteX2" fmla="*/ 142875 w 142875"/>
                <a:gd name="connsiteY2" fmla="*/ 0 h 69057"/>
                <a:gd name="connsiteX3" fmla="*/ 73818 w 142875"/>
                <a:gd name="connsiteY3" fmla="*/ 69057 h 69057"/>
                <a:gd name="connsiteX4" fmla="*/ 0 w 142875"/>
                <a:gd name="connsiteY4" fmla="*/ 69057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69057">
                  <a:moveTo>
                    <a:pt x="0" y="69057"/>
                  </a:moveTo>
                  <a:lnTo>
                    <a:pt x="78581" y="0"/>
                  </a:lnTo>
                  <a:lnTo>
                    <a:pt x="142875" y="0"/>
                  </a:lnTo>
                  <a:lnTo>
                    <a:pt x="73818" y="69057"/>
                  </a:lnTo>
                  <a:lnTo>
                    <a:pt x="0" y="690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946281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1018289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090297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162305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34313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06321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78329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450337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522345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594353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666361" y="5455368"/>
              <a:ext cx="432048" cy="43204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946281" y="5815408"/>
              <a:ext cx="86409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018289" y="5743400"/>
              <a:ext cx="86409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90297" y="5671392"/>
              <a:ext cx="86409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62305" y="5599384"/>
              <a:ext cx="86409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234313" y="5527376"/>
              <a:ext cx="86409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8795715">
              <a:off x="1822805" y="5595349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 smtClean="0"/>
                <a:t>Space</a:t>
              </a:r>
              <a:endParaRPr lang="en-AU" sz="1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682" y="5858270"/>
              <a:ext cx="4427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 smtClean="0"/>
                <a:t>Time</a:t>
              </a:r>
              <a:endParaRPr lang="en-AU" sz="10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1092678" y="5495849"/>
              <a:ext cx="0" cy="288032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239075" y="5377159"/>
              <a:ext cx="2851" cy="330522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1389564" y="5660528"/>
              <a:ext cx="671" cy="185266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956873" y="5418979"/>
              <a:ext cx="0" cy="72008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872289" y="5640435"/>
              <a:ext cx="0" cy="72008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451006" y="5327153"/>
              <a:ext cx="470" cy="235272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 flipV="1">
              <a:off x="1595171" y="5454004"/>
              <a:ext cx="3373" cy="177477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742809" y="5423047"/>
              <a:ext cx="892" cy="141759"/>
            </a:xfrm>
            <a:prstGeom prst="line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228459" y="5525441"/>
              <a:ext cx="0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276581" y="4975484"/>
              <a:ext cx="707245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AU" sz="1050" dirty="0" smtClean="0"/>
                <a:t>Biological</a:t>
              </a:r>
            </a:p>
            <a:p>
              <a:pPr>
                <a:lnSpc>
                  <a:spcPts val="1000"/>
                </a:lnSpc>
              </a:pPr>
              <a:r>
                <a:rPr lang="en-AU" sz="1050" dirty="0" smtClean="0"/>
                <a:t>attribute</a:t>
              </a:r>
              <a:endParaRPr lang="en-AU" sz="1050" dirty="0"/>
            </a:p>
          </p:txBody>
        </p:sp>
        <p:sp>
          <p:nvSpPr>
            <p:cNvPr id="41" name="TextBox 40"/>
            <p:cNvSpPr txBox="1"/>
            <p:nvPr/>
          </p:nvSpPr>
          <p:spPr>
            <a:xfrm rot="18795715">
              <a:off x="3424696" y="5651215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 smtClean="0"/>
                <a:t>Space</a:t>
              </a:r>
              <a:endParaRPr lang="en-AU" sz="1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64195" y="5943281"/>
              <a:ext cx="4427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 smtClean="0"/>
                <a:t>Time</a:t>
              </a:r>
              <a:endParaRPr lang="en-AU" sz="100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476163" y="5539808"/>
              <a:ext cx="1296144" cy="432048"/>
              <a:chOff x="2342133" y="4100884"/>
              <a:chExt cx="1296144" cy="4320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Freeform 43"/>
              <p:cNvSpPr/>
              <p:nvPr/>
            </p:nvSpPr>
            <p:spPr>
              <a:xfrm>
                <a:off x="2624881" y="4170957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2415331" y="4387651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2342133" y="4100884"/>
                <a:ext cx="1296144" cy="432048"/>
              </a:xfrm>
              <a:custGeom>
                <a:avLst/>
                <a:gdLst>
                  <a:gd name="connsiteX0" fmla="*/ 0 w 1244600"/>
                  <a:gd name="connsiteY0" fmla="*/ 381000 h 393700"/>
                  <a:gd name="connsiteX1" fmla="*/ 419100 w 1244600"/>
                  <a:gd name="connsiteY1" fmla="*/ 0 h 393700"/>
                  <a:gd name="connsiteX2" fmla="*/ 1244600 w 1244600"/>
                  <a:gd name="connsiteY2" fmla="*/ 12700 h 393700"/>
                  <a:gd name="connsiteX3" fmla="*/ 901700 w 1244600"/>
                  <a:gd name="connsiteY3" fmla="*/ 393700 h 393700"/>
                  <a:gd name="connsiteX4" fmla="*/ 0 w 1244600"/>
                  <a:gd name="connsiteY4" fmla="*/ 381000 h 393700"/>
                  <a:gd name="connsiteX0" fmla="*/ 0 w 1285652"/>
                  <a:gd name="connsiteY0" fmla="*/ 416148 h 428848"/>
                  <a:gd name="connsiteX1" fmla="*/ 419100 w 1285652"/>
                  <a:gd name="connsiteY1" fmla="*/ 35148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28848"/>
                  <a:gd name="connsiteX1" fmla="*/ 421556 w 1285652"/>
                  <a:gd name="connsiteY1" fmla="*/ 0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32048"/>
                  <a:gd name="connsiteX1" fmla="*/ 421556 w 1285652"/>
                  <a:gd name="connsiteY1" fmla="*/ 0 h 432048"/>
                  <a:gd name="connsiteX2" fmla="*/ 1285652 w 1285652"/>
                  <a:gd name="connsiteY2" fmla="*/ 0 h 432048"/>
                  <a:gd name="connsiteX3" fmla="*/ 853604 w 1285652"/>
                  <a:gd name="connsiteY3" fmla="*/ 432048 h 432048"/>
                  <a:gd name="connsiteX4" fmla="*/ 0 w 1285652"/>
                  <a:gd name="connsiteY4" fmla="*/ 416148 h 432048"/>
                  <a:gd name="connsiteX0" fmla="*/ 0 w 1296144"/>
                  <a:gd name="connsiteY0" fmla="*/ 432048 h 432048"/>
                  <a:gd name="connsiteX1" fmla="*/ 432048 w 1296144"/>
                  <a:gd name="connsiteY1" fmla="*/ 0 h 432048"/>
                  <a:gd name="connsiteX2" fmla="*/ 1296144 w 1296144"/>
                  <a:gd name="connsiteY2" fmla="*/ 0 h 432048"/>
                  <a:gd name="connsiteX3" fmla="*/ 864096 w 1296144"/>
                  <a:gd name="connsiteY3" fmla="*/ 432048 h 432048"/>
                  <a:gd name="connsiteX4" fmla="*/ 0 w 1296144"/>
                  <a:gd name="connsiteY4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144" h="432048">
                    <a:moveTo>
                      <a:pt x="0" y="432048"/>
                    </a:moveTo>
                    <a:lnTo>
                      <a:pt x="432048" y="0"/>
                    </a:lnTo>
                    <a:lnTo>
                      <a:pt x="1296144" y="0"/>
                    </a:lnTo>
                    <a:lnTo>
                      <a:pt x="864096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V="1">
                <a:off x="241414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248614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255815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V="1">
                <a:off x="263016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270217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277418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284618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291819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299020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06221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313422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414141" y="4460924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486149" y="4388916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558157" y="4316908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630165" y="4244900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702173" y="4172892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44" idx="1"/>
                <a:endCxn id="44" idx="1"/>
              </p:cNvCxnSpPr>
              <p:nvPr/>
            </p:nvCxnSpPr>
            <p:spPr>
              <a:xfrm>
                <a:off x="2696319" y="417095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2476163" y="5467800"/>
              <a:ext cx="1296144" cy="432048"/>
              <a:chOff x="2342133" y="4100884"/>
              <a:chExt cx="1296144" cy="4320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Freeform 64"/>
              <p:cNvSpPr/>
              <p:nvPr/>
            </p:nvSpPr>
            <p:spPr>
              <a:xfrm>
                <a:off x="2624881" y="4170957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2415331" y="4387651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2342133" y="4100884"/>
                <a:ext cx="1296144" cy="432048"/>
              </a:xfrm>
              <a:custGeom>
                <a:avLst/>
                <a:gdLst>
                  <a:gd name="connsiteX0" fmla="*/ 0 w 1244600"/>
                  <a:gd name="connsiteY0" fmla="*/ 381000 h 393700"/>
                  <a:gd name="connsiteX1" fmla="*/ 419100 w 1244600"/>
                  <a:gd name="connsiteY1" fmla="*/ 0 h 393700"/>
                  <a:gd name="connsiteX2" fmla="*/ 1244600 w 1244600"/>
                  <a:gd name="connsiteY2" fmla="*/ 12700 h 393700"/>
                  <a:gd name="connsiteX3" fmla="*/ 901700 w 1244600"/>
                  <a:gd name="connsiteY3" fmla="*/ 393700 h 393700"/>
                  <a:gd name="connsiteX4" fmla="*/ 0 w 1244600"/>
                  <a:gd name="connsiteY4" fmla="*/ 381000 h 393700"/>
                  <a:gd name="connsiteX0" fmla="*/ 0 w 1285652"/>
                  <a:gd name="connsiteY0" fmla="*/ 416148 h 428848"/>
                  <a:gd name="connsiteX1" fmla="*/ 419100 w 1285652"/>
                  <a:gd name="connsiteY1" fmla="*/ 35148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28848"/>
                  <a:gd name="connsiteX1" fmla="*/ 421556 w 1285652"/>
                  <a:gd name="connsiteY1" fmla="*/ 0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32048"/>
                  <a:gd name="connsiteX1" fmla="*/ 421556 w 1285652"/>
                  <a:gd name="connsiteY1" fmla="*/ 0 h 432048"/>
                  <a:gd name="connsiteX2" fmla="*/ 1285652 w 1285652"/>
                  <a:gd name="connsiteY2" fmla="*/ 0 h 432048"/>
                  <a:gd name="connsiteX3" fmla="*/ 853604 w 1285652"/>
                  <a:gd name="connsiteY3" fmla="*/ 432048 h 432048"/>
                  <a:gd name="connsiteX4" fmla="*/ 0 w 1285652"/>
                  <a:gd name="connsiteY4" fmla="*/ 416148 h 432048"/>
                  <a:gd name="connsiteX0" fmla="*/ 0 w 1296144"/>
                  <a:gd name="connsiteY0" fmla="*/ 432048 h 432048"/>
                  <a:gd name="connsiteX1" fmla="*/ 432048 w 1296144"/>
                  <a:gd name="connsiteY1" fmla="*/ 0 h 432048"/>
                  <a:gd name="connsiteX2" fmla="*/ 1296144 w 1296144"/>
                  <a:gd name="connsiteY2" fmla="*/ 0 h 432048"/>
                  <a:gd name="connsiteX3" fmla="*/ 864096 w 1296144"/>
                  <a:gd name="connsiteY3" fmla="*/ 432048 h 432048"/>
                  <a:gd name="connsiteX4" fmla="*/ 0 w 1296144"/>
                  <a:gd name="connsiteY4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144" h="432048">
                    <a:moveTo>
                      <a:pt x="0" y="432048"/>
                    </a:moveTo>
                    <a:lnTo>
                      <a:pt x="432048" y="0"/>
                    </a:lnTo>
                    <a:lnTo>
                      <a:pt x="1296144" y="0"/>
                    </a:lnTo>
                    <a:lnTo>
                      <a:pt x="864096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flipV="1">
                <a:off x="241414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248614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255815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263016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270217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V="1">
                <a:off x="277418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284618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291819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299020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306221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313422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414141" y="4460924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2486149" y="4388916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2558157" y="4316908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2630165" y="4244900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2702173" y="4172892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65" idx="1"/>
                <a:endCxn id="65" idx="1"/>
              </p:cNvCxnSpPr>
              <p:nvPr/>
            </p:nvCxnSpPr>
            <p:spPr>
              <a:xfrm>
                <a:off x="2696319" y="417095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/>
            <p:cNvGrpSpPr/>
            <p:nvPr/>
          </p:nvGrpSpPr>
          <p:grpSpPr>
            <a:xfrm>
              <a:off x="2476163" y="5395792"/>
              <a:ext cx="1296144" cy="432048"/>
              <a:chOff x="2342133" y="4100884"/>
              <a:chExt cx="1296144" cy="4320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Freeform 85"/>
              <p:cNvSpPr/>
              <p:nvPr/>
            </p:nvSpPr>
            <p:spPr>
              <a:xfrm>
                <a:off x="2624881" y="4170957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2415331" y="4387651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8" name="Freeform 87"/>
              <p:cNvSpPr/>
              <p:nvPr/>
            </p:nvSpPr>
            <p:spPr>
              <a:xfrm>
                <a:off x="2342133" y="4100884"/>
                <a:ext cx="1296144" cy="432048"/>
              </a:xfrm>
              <a:custGeom>
                <a:avLst/>
                <a:gdLst>
                  <a:gd name="connsiteX0" fmla="*/ 0 w 1244600"/>
                  <a:gd name="connsiteY0" fmla="*/ 381000 h 393700"/>
                  <a:gd name="connsiteX1" fmla="*/ 419100 w 1244600"/>
                  <a:gd name="connsiteY1" fmla="*/ 0 h 393700"/>
                  <a:gd name="connsiteX2" fmla="*/ 1244600 w 1244600"/>
                  <a:gd name="connsiteY2" fmla="*/ 12700 h 393700"/>
                  <a:gd name="connsiteX3" fmla="*/ 901700 w 1244600"/>
                  <a:gd name="connsiteY3" fmla="*/ 393700 h 393700"/>
                  <a:gd name="connsiteX4" fmla="*/ 0 w 1244600"/>
                  <a:gd name="connsiteY4" fmla="*/ 381000 h 393700"/>
                  <a:gd name="connsiteX0" fmla="*/ 0 w 1285652"/>
                  <a:gd name="connsiteY0" fmla="*/ 416148 h 428848"/>
                  <a:gd name="connsiteX1" fmla="*/ 419100 w 1285652"/>
                  <a:gd name="connsiteY1" fmla="*/ 35148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28848"/>
                  <a:gd name="connsiteX1" fmla="*/ 421556 w 1285652"/>
                  <a:gd name="connsiteY1" fmla="*/ 0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32048"/>
                  <a:gd name="connsiteX1" fmla="*/ 421556 w 1285652"/>
                  <a:gd name="connsiteY1" fmla="*/ 0 h 432048"/>
                  <a:gd name="connsiteX2" fmla="*/ 1285652 w 1285652"/>
                  <a:gd name="connsiteY2" fmla="*/ 0 h 432048"/>
                  <a:gd name="connsiteX3" fmla="*/ 853604 w 1285652"/>
                  <a:gd name="connsiteY3" fmla="*/ 432048 h 432048"/>
                  <a:gd name="connsiteX4" fmla="*/ 0 w 1285652"/>
                  <a:gd name="connsiteY4" fmla="*/ 416148 h 432048"/>
                  <a:gd name="connsiteX0" fmla="*/ 0 w 1296144"/>
                  <a:gd name="connsiteY0" fmla="*/ 432048 h 432048"/>
                  <a:gd name="connsiteX1" fmla="*/ 432048 w 1296144"/>
                  <a:gd name="connsiteY1" fmla="*/ 0 h 432048"/>
                  <a:gd name="connsiteX2" fmla="*/ 1296144 w 1296144"/>
                  <a:gd name="connsiteY2" fmla="*/ 0 h 432048"/>
                  <a:gd name="connsiteX3" fmla="*/ 864096 w 1296144"/>
                  <a:gd name="connsiteY3" fmla="*/ 432048 h 432048"/>
                  <a:gd name="connsiteX4" fmla="*/ 0 w 1296144"/>
                  <a:gd name="connsiteY4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144" h="432048">
                    <a:moveTo>
                      <a:pt x="0" y="432048"/>
                    </a:moveTo>
                    <a:lnTo>
                      <a:pt x="432048" y="0"/>
                    </a:lnTo>
                    <a:lnTo>
                      <a:pt x="1296144" y="0"/>
                    </a:lnTo>
                    <a:lnTo>
                      <a:pt x="864096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 flipV="1">
                <a:off x="241414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V="1">
                <a:off x="248614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255815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263016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270217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277418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284618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291819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299020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306221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V="1">
                <a:off x="313422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2414141" y="4460924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486149" y="4388916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2558157" y="4316908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2630165" y="4244900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702173" y="4172892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86" idx="1"/>
                <a:endCxn id="86" idx="1"/>
              </p:cNvCxnSpPr>
              <p:nvPr/>
            </p:nvCxnSpPr>
            <p:spPr>
              <a:xfrm>
                <a:off x="2696319" y="417095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Freeform 105"/>
            <p:cNvSpPr/>
            <p:nvPr/>
          </p:nvSpPr>
          <p:spPr>
            <a:xfrm>
              <a:off x="2620179" y="5683824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2764195" y="5611816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843F06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2908211" y="5755832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C960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3124235" y="5539808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3412267" y="5611816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V="1">
              <a:off x="3412267" y="5683824"/>
              <a:ext cx="72627" cy="732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Freeform 111"/>
            <p:cNvSpPr/>
            <p:nvPr/>
          </p:nvSpPr>
          <p:spPr>
            <a:xfrm>
              <a:off x="2980219" y="5467800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8C4306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3268251" y="5467800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6801E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3484275" y="5395792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BA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15" name="Straight Connector 114"/>
            <p:cNvCxnSpPr/>
            <p:nvPr/>
          </p:nvCxnSpPr>
          <p:spPr>
            <a:xfrm flipV="1">
              <a:off x="2764196" y="5466535"/>
              <a:ext cx="72627" cy="732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V="1">
              <a:off x="3628291" y="5467800"/>
              <a:ext cx="72627" cy="732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2908211" y="5131261"/>
              <a:ext cx="889987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AU" sz="1050" dirty="0" smtClean="0"/>
                <a:t>Environment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790891" y="5107236"/>
              <a:ext cx="1296144" cy="1080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718883" y="5179244"/>
              <a:ext cx="1296144" cy="1080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646875" y="5251252"/>
              <a:ext cx="1296144" cy="1080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4934907" y="5323260"/>
              <a:ext cx="0" cy="7200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4934907" y="6043340"/>
              <a:ext cx="93610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4574867" y="6043340"/>
              <a:ext cx="1512168" cy="200055"/>
            </a:xfrm>
            <a:prstGeom prst="rect">
              <a:avLst/>
            </a:prstGeom>
            <a:noFill/>
            <a:effectLst/>
          </p:spPr>
          <p:txBody>
            <a:bodyPr wrap="square" tIns="0" rtlCol="0">
              <a:spAutoFit/>
            </a:bodyPr>
            <a:lstStyle/>
            <a:p>
              <a:pPr algn="ctr"/>
              <a:r>
                <a:rPr lang="en-AU" sz="1000" dirty="0" smtClean="0"/>
                <a:t>Environmental drivers 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 rot="16200000">
              <a:off x="4409373" y="5512735"/>
              <a:ext cx="681597" cy="302647"/>
            </a:xfrm>
            <a:prstGeom prst="rect">
              <a:avLst/>
            </a:prstGeom>
            <a:noFill/>
            <a:effectLst/>
          </p:spPr>
          <p:txBody>
            <a:bodyPr wrap="none" bIns="0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AU" sz="1000" dirty="0" smtClean="0"/>
                <a:t>Biological</a:t>
              </a:r>
            </a:p>
            <a:p>
              <a:pPr>
                <a:lnSpc>
                  <a:spcPts val="1000"/>
                </a:lnSpc>
              </a:pPr>
              <a:r>
                <a:rPr lang="en-AU" sz="1000" dirty="0" smtClean="0"/>
                <a:t>attribute</a:t>
              </a:r>
              <a:endParaRPr lang="en-AU" sz="1000" dirty="0"/>
            </a:p>
          </p:txBody>
        </p:sp>
        <p:sp>
          <p:nvSpPr>
            <p:cNvPr id="125" name="Oval 124"/>
            <p:cNvSpPr/>
            <p:nvPr/>
          </p:nvSpPr>
          <p:spPr>
            <a:xfrm>
              <a:off x="5222939" y="589932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" name="Oval 125"/>
            <p:cNvSpPr/>
            <p:nvPr/>
          </p:nvSpPr>
          <p:spPr>
            <a:xfrm>
              <a:off x="5582979" y="546727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" name="Oval 126"/>
            <p:cNvSpPr/>
            <p:nvPr/>
          </p:nvSpPr>
          <p:spPr>
            <a:xfrm>
              <a:off x="5582979" y="568330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" name="Oval 127"/>
            <p:cNvSpPr/>
            <p:nvPr/>
          </p:nvSpPr>
          <p:spPr>
            <a:xfrm>
              <a:off x="5294947" y="575530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9" name="Oval 128"/>
            <p:cNvSpPr/>
            <p:nvPr/>
          </p:nvSpPr>
          <p:spPr>
            <a:xfrm>
              <a:off x="5799003" y="539526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0" name="Oval 129"/>
            <p:cNvSpPr/>
            <p:nvPr/>
          </p:nvSpPr>
          <p:spPr>
            <a:xfrm>
              <a:off x="5078923" y="597133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1" name="Freeform 130"/>
            <p:cNvSpPr/>
            <p:nvPr/>
          </p:nvSpPr>
          <p:spPr>
            <a:xfrm>
              <a:off x="4976083" y="5383858"/>
              <a:ext cx="823913" cy="581025"/>
            </a:xfrm>
            <a:custGeom>
              <a:avLst/>
              <a:gdLst>
                <a:gd name="connsiteX0" fmla="*/ 0 w 823913"/>
                <a:gd name="connsiteY0" fmla="*/ 581025 h 581025"/>
                <a:gd name="connsiteX1" fmla="*/ 338138 w 823913"/>
                <a:gd name="connsiteY1" fmla="*/ 471488 h 581025"/>
                <a:gd name="connsiteX2" fmla="*/ 590550 w 823913"/>
                <a:gd name="connsiteY2" fmla="*/ 304800 h 581025"/>
                <a:gd name="connsiteX3" fmla="*/ 823913 w 823913"/>
                <a:gd name="connsiteY3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913" h="581025">
                  <a:moveTo>
                    <a:pt x="0" y="581025"/>
                  </a:moveTo>
                  <a:cubicBezTo>
                    <a:pt x="119856" y="549275"/>
                    <a:pt x="239713" y="517525"/>
                    <a:pt x="338138" y="471488"/>
                  </a:cubicBezTo>
                  <a:cubicBezTo>
                    <a:pt x="436563" y="425451"/>
                    <a:pt x="509588" y="383381"/>
                    <a:pt x="590550" y="304800"/>
                  </a:cubicBezTo>
                  <a:cubicBezTo>
                    <a:pt x="671513" y="226219"/>
                    <a:pt x="747713" y="113109"/>
                    <a:pt x="823913" y="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" name="TextBox 131"/>
            <p:cNvSpPr txBox="1"/>
            <p:nvPr/>
          </p:nvSpPr>
          <p:spPr>
            <a:xfrm rot="18795715">
              <a:off x="8220591" y="5189498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 smtClean="0"/>
                <a:t>Space</a:t>
              </a:r>
              <a:endParaRPr lang="en-AU" sz="100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7583905" y="5467274"/>
              <a:ext cx="4427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000" dirty="0" smtClean="0"/>
                <a:t>Time</a:t>
              </a:r>
              <a:endParaRPr lang="en-AU" sz="1000" dirty="0"/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7295873" y="5063801"/>
              <a:ext cx="1296144" cy="432048"/>
              <a:chOff x="2342133" y="4100884"/>
              <a:chExt cx="1296144" cy="4320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5" name="Freeform 134"/>
              <p:cNvSpPr/>
              <p:nvPr/>
            </p:nvSpPr>
            <p:spPr>
              <a:xfrm>
                <a:off x="2624881" y="4170957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36" name="Freeform 135"/>
              <p:cNvSpPr/>
              <p:nvPr/>
            </p:nvSpPr>
            <p:spPr>
              <a:xfrm>
                <a:off x="2415331" y="4387651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2342133" y="4100884"/>
                <a:ext cx="1296144" cy="432048"/>
              </a:xfrm>
              <a:custGeom>
                <a:avLst/>
                <a:gdLst>
                  <a:gd name="connsiteX0" fmla="*/ 0 w 1244600"/>
                  <a:gd name="connsiteY0" fmla="*/ 381000 h 393700"/>
                  <a:gd name="connsiteX1" fmla="*/ 419100 w 1244600"/>
                  <a:gd name="connsiteY1" fmla="*/ 0 h 393700"/>
                  <a:gd name="connsiteX2" fmla="*/ 1244600 w 1244600"/>
                  <a:gd name="connsiteY2" fmla="*/ 12700 h 393700"/>
                  <a:gd name="connsiteX3" fmla="*/ 901700 w 1244600"/>
                  <a:gd name="connsiteY3" fmla="*/ 393700 h 393700"/>
                  <a:gd name="connsiteX4" fmla="*/ 0 w 1244600"/>
                  <a:gd name="connsiteY4" fmla="*/ 381000 h 393700"/>
                  <a:gd name="connsiteX0" fmla="*/ 0 w 1285652"/>
                  <a:gd name="connsiteY0" fmla="*/ 416148 h 428848"/>
                  <a:gd name="connsiteX1" fmla="*/ 419100 w 1285652"/>
                  <a:gd name="connsiteY1" fmla="*/ 35148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28848"/>
                  <a:gd name="connsiteX1" fmla="*/ 421556 w 1285652"/>
                  <a:gd name="connsiteY1" fmla="*/ 0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32048"/>
                  <a:gd name="connsiteX1" fmla="*/ 421556 w 1285652"/>
                  <a:gd name="connsiteY1" fmla="*/ 0 h 432048"/>
                  <a:gd name="connsiteX2" fmla="*/ 1285652 w 1285652"/>
                  <a:gd name="connsiteY2" fmla="*/ 0 h 432048"/>
                  <a:gd name="connsiteX3" fmla="*/ 853604 w 1285652"/>
                  <a:gd name="connsiteY3" fmla="*/ 432048 h 432048"/>
                  <a:gd name="connsiteX4" fmla="*/ 0 w 1285652"/>
                  <a:gd name="connsiteY4" fmla="*/ 416148 h 432048"/>
                  <a:gd name="connsiteX0" fmla="*/ 0 w 1296144"/>
                  <a:gd name="connsiteY0" fmla="*/ 432048 h 432048"/>
                  <a:gd name="connsiteX1" fmla="*/ 432048 w 1296144"/>
                  <a:gd name="connsiteY1" fmla="*/ 0 h 432048"/>
                  <a:gd name="connsiteX2" fmla="*/ 1296144 w 1296144"/>
                  <a:gd name="connsiteY2" fmla="*/ 0 h 432048"/>
                  <a:gd name="connsiteX3" fmla="*/ 864096 w 1296144"/>
                  <a:gd name="connsiteY3" fmla="*/ 432048 h 432048"/>
                  <a:gd name="connsiteX4" fmla="*/ 0 w 1296144"/>
                  <a:gd name="connsiteY4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144" h="432048">
                    <a:moveTo>
                      <a:pt x="0" y="432048"/>
                    </a:moveTo>
                    <a:lnTo>
                      <a:pt x="432048" y="0"/>
                    </a:lnTo>
                    <a:lnTo>
                      <a:pt x="1296144" y="0"/>
                    </a:lnTo>
                    <a:lnTo>
                      <a:pt x="864096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 flipV="1">
                <a:off x="241414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 flipV="1">
                <a:off x="248614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255815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V="1">
                <a:off x="263016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270217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277418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284618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V="1">
                <a:off x="291819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V="1">
                <a:off x="299020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V="1">
                <a:off x="306221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313422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2414141" y="4460924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486149" y="4388916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2558157" y="4316908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630165" y="4244900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702173" y="4172892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>
                <a:stCxn id="135" idx="1"/>
                <a:endCxn id="135" idx="1"/>
              </p:cNvCxnSpPr>
              <p:nvPr/>
            </p:nvCxnSpPr>
            <p:spPr>
              <a:xfrm>
                <a:off x="2696319" y="417095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/>
            <p:cNvGrpSpPr/>
            <p:nvPr/>
          </p:nvGrpSpPr>
          <p:grpSpPr>
            <a:xfrm>
              <a:off x="7295873" y="4991793"/>
              <a:ext cx="1296144" cy="432048"/>
              <a:chOff x="2342133" y="4100884"/>
              <a:chExt cx="1296144" cy="4320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Freeform 155"/>
              <p:cNvSpPr/>
              <p:nvPr/>
            </p:nvSpPr>
            <p:spPr>
              <a:xfrm>
                <a:off x="2624881" y="4170957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7" name="Freeform 156"/>
              <p:cNvSpPr/>
              <p:nvPr/>
            </p:nvSpPr>
            <p:spPr>
              <a:xfrm>
                <a:off x="2415331" y="4387651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58" name="Freeform 157"/>
              <p:cNvSpPr/>
              <p:nvPr/>
            </p:nvSpPr>
            <p:spPr>
              <a:xfrm>
                <a:off x="2342133" y="4100884"/>
                <a:ext cx="1296144" cy="432048"/>
              </a:xfrm>
              <a:custGeom>
                <a:avLst/>
                <a:gdLst>
                  <a:gd name="connsiteX0" fmla="*/ 0 w 1244600"/>
                  <a:gd name="connsiteY0" fmla="*/ 381000 h 393700"/>
                  <a:gd name="connsiteX1" fmla="*/ 419100 w 1244600"/>
                  <a:gd name="connsiteY1" fmla="*/ 0 h 393700"/>
                  <a:gd name="connsiteX2" fmla="*/ 1244600 w 1244600"/>
                  <a:gd name="connsiteY2" fmla="*/ 12700 h 393700"/>
                  <a:gd name="connsiteX3" fmla="*/ 901700 w 1244600"/>
                  <a:gd name="connsiteY3" fmla="*/ 393700 h 393700"/>
                  <a:gd name="connsiteX4" fmla="*/ 0 w 1244600"/>
                  <a:gd name="connsiteY4" fmla="*/ 381000 h 393700"/>
                  <a:gd name="connsiteX0" fmla="*/ 0 w 1285652"/>
                  <a:gd name="connsiteY0" fmla="*/ 416148 h 428848"/>
                  <a:gd name="connsiteX1" fmla="*/ 419100 w 1285652"/>
                  <a:gd name="connsiteY1" fmla="*/ 35148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28848"/>
                  <a:gd name="connsiteX1" fmla="*/ 421556 w 1285652"/>
                  <a:gd name="connsiteY1" fmla="*/ 0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32048"/>
                  <a:gd name="connsiteX1" fmla="*/ 421556 w 1285652"/>
                  <a:gd name="connsiteY1" fmla="*/ 0 h 432048"/>
                  <a:gd name="connsiteX2" fmla="*/ 1285652 w 1285652"/>
                  <a:gd name="connsiteY2" fmla="*/ 0 h 432048"/>
                  <a:gd name="connsiteX3" fmla="*/ 853604 w 1285652"/>
                  <a:gd name="connsiteY3" fmla="*/ 432048 h 432048"/>
                  <a:gd name="connsiteX4" fmla="*/ 0 w 1285652"/>
                  <a:gd name="connsiteY4" fmla="*/ 416148 h 432048"/>
                  <a:gd name="connsiteX0" fmla="*/ 0 w 1296144"/>
                  <a:gd name="connsiteY0" fmla="*/ 432048 h 432048"/>
                  <a:gd name="connsiteX1" fmla="*/ 432048 w 1296144"/>
                  <a:gd name="connsiteY1" fmla="*/ 0 h 432048"/>
                  <a:gd name="connsiteX2" fmla="*/ 1296144 w 1296144"/>
                  <a:gd name="connsiteY2" fmla="*/ 0 h 432048"/>
                  <a:gd name="connsiteX3" fmla="*/ 864096 w 1296144"/>
                  <a:gd name="connsiteY3" fmla="*/ 432048 h 432048"/>
                  <a:gd name="connsiteX4" fmla="*/ 0 w 1296144"/>
                  <a:gd name="connsiteY4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144" h="432048">
                    <a:moveTo>
                      <a:pt x="0" y="432048"/>
                    </a:moveTo>
                    <a:lnTo>
                      <a:pt x="432048" y="0"/>
                    </a:lnTo>
                    <a:lnTo>
                      <a:pt x="1296144" y="0"/>
                    </a:lnTo>
                    <a:lnTo>
                      <a:pt x="864096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159" name="Straight Connector 158"/>
              <p:cNvCxnSpPr/>
              <p:nvPr/>
            </p:nvCxnSpPr>
            <p:spPr>
              <a:xfrm flipV="1">
                <a:off x="241414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248614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255815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V="1">
                <a:off x="263016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V="1">
                <a:off x="270217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277418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V="1">
                <a:off x="284618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V="1">
                <a:off x="291819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V="1">
                <a:off x="299020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V="1">
                <a:off x="306221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V="1">
                <a:off x="313422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414141" y="4460924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486149" y="4388916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558157" y="4316908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630165" y="4244900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2702173" y="4172892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stCxn id="156" idx="1"/>
                <a:endCxn id="156" idx="1"/>
              </p:cNvCxnSpPr>
              <p:nvPr/>
            </p:nvCxnSpPr>
            <p:spPr>
              <a:xfrm>
                <a:off x="2696319" y="417095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Group 175"/>
            <p:cNvGrpSpPr/>
            <p:nvPr/>
          </p:nvGrpSpPr>
          <p:grpSpPr>
            <a:xfrm>
              <a:off x="7295873" y="4919785"/>
              <a:ext cx="1296144" cy="432048"/>
              <a:chOff x="2342133" y="4100884"/>
              <a:chExt cx="1296144" cy="43204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7" name="Freeform 176"/>
              <p:cNvSpPr/>
              <p:nvPr/>
            </p:nvSpPr>
            <p:spPr>
              <a:xfrm>
                <a:off x="2624881" y="4170957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8" name="Freeform 177"/>
              <p:cNvSpPr/>
              <p:nvPr/>
            </p:nvSpPr>
            <p:spPr>
              <a:xfrm>
                <a:off x="2415331" y="4387651"/>
                <a:ext cx="935832" cy="76200"/>
              </a:xfrm>
              <a:custGeom>
                <a:avLst/>
                <a:gdLst>
                  <a:gd name="connsiteX0" fmla="*/ 0 w 935832"/>
                  <a:gd name="connsiteY0" fmla="*/ 71437 h 76200"/>
                  <a:gd name="connsiteX1" fmla="*/ 71438 w 935832"/>
                  <a:gd name="connsiteY1" fmla="*/ 0 h 76200"/>
                  <a:gd name="connsiteX2" fmla="*/ 935832 w 935832"/>
                  <a:gd name="connsiteY2" fmla="*/ 4762 h 76200"/>
                  <a:gd name="connsiteX3" fmla="*/ 864394 w 935832"/>
                  <a:gd name="connsiteY3" fmla="*/ 76200 h 76200"/>
                  <a:gd name="connsiteX4" fmla="*/ 0 w 935832"/>
                  <a:gd name="connsiteY4" fmla="*/ 71437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832" h="76200">
                    <a:moveTo>
                      <a:pt x="0" y="71437"/>
                    </a:moveTo>
                    <a:lnTo>
                      <a:pt x="71438" y="0"/>
                    </a:lnTo>
                    <a:lnTo>
                      <a:pt x="935832" y="4762"/>
                    </a:lnTo>
                    <a:lnTo>
                      <a:pt x="864394" y="76200"/>
                    </a:lnTo>
                    <a:lnTo>
                      <a:pt x="0" y="7143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9" name="Freeform 178"/>
              <p:cNvSpPr/>
              <p:nvPr/>
            </p:nvSpPr>
            <p:spPr>
              <a:xfrm>
                <a:off x="2342133" y="4100884"/>
                <a:ext cx="1296144" cy="432048"/>
              </a:xfrm>
              <a:custGeom>
                <a:avLst/>
                <a:gdLst>
                  <a:gd name="connsiteX0" fmla="*/ 0 w 1244600"/>
                  <a:gd name="connsiteY0" fmla="*/ 381000 h 393700"/>
                  <a:gd name="connsiteX1" fmla="*/ 419100 w 1244600"/>
                  <a:gd name="connsiteY1" fmla="*/ 0 h 393700"/>
                  <a:gd name="connsiteX2" fmla="*/ 1244600 w 1244600"/>
                  <a:gd name="connsiteY2" fmla="*/ 12700 h 393700"/>
                  <a:gd name="connsiteX3" fmla="*/ 901700 w 1244600"/>
                  <a:gd name="connsiteY3" fmla="*/ 393700 h 393700"/>
                  <a:gd name="connsiteX4" fmla="*/ 0 w 1244600"/>
                  <a:gd name="connsiteY4" fmla="*/ 381000 h 393700"/>
                  <a:gd name="connsiteX0" fmla="*/ 0 w 1285652"/>
                  <a:gd name="connsiteY0" fmla="*/ 416148 h 428848"/>
                  <a:gd name="connsiteX1" fmla="*/ 419100 w 1285652"/>
                  <a:gd name="connsiteY1" fmla="*/ 35148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28848"/>
                  <a:gd name="connsiteX1" fmla="*/ 421556 w 1285652"/>
                  <a:gd name="connsiteY1" fmla="*/ 0 h 428848"/>
                  <a:gd name="connsiteX2" fmla="*/ 1285652 w 1285652"/>
                  <a:gd name="connsiteY2" fmla="*/ 0 h 428848"/>
                  <a:gd name="connsiteX3" fmla="*/ 901700 w 1285652"/>
                  <a:gd name="connsiteY3" fmla="*/ 428848 h 428848"/>
                  <a:gd name="connsiteX4" fmla="*/ 0 w 1285652"/>
                  <a:gd name="connsiteY4" fmla="*/ 416148 h 428848"/>
                  <a:gd name="connsiteX0" fmla="*/ 0 w 1285652"/>
                  <a:gd name="connsiteY0" fmla="*/ 416148 h 432048"/>
                  <a:gd name="connsiteX1" fmla="*/ 421556 w 1285652"/>
                  <a:gd name="connsiteY1" fmla="*/ 0 h 432048"/>
                  <a:gd name="connsiteX2" fmla="*/ 1285652 w 1285652"/>
                  <a:gd name="connsiteY2" fmla="*/ 0 h 432048"/>
                  <a:gd name="connsiteX3" fmla="*/ 853604 w 1285652"/>
                  <a:gd name="connsiteY3" fmla="*/ 432048 h 432048"/>
                  <a:gd name="connsiteX4" fmla="*/ 0 w 1285652"/>
                  <a:gd name="connsiteY4" fmla="*/ 416148 h 432048"/>
                  <a:gd name="connsiteX0" fmla="*/ 0 w 1296144"/>
                  <a:gd name="connsiteY0" fmla="*/ 432048 h 432048"/>
                  <a:gd name="connsiteX1" fmla="*/ 432048 w 1296144"/>
                  <a:gd name="connsiteY1" fmla="*/ 0 h 432048"/>
                  <a:gd name="connsiteX2" fmla="*/ 1296144 w 1296144"/>
                  <a:gd name="connsiteY2" fmla="*/ 0 h 432048"/>
                  <a:gd name="connsiteX3" fmla="*/ 864096 w 1296144"/>
                  <a:gd name="connsiteY3" fmla="*/ 432048 h 432048"/>
                  <a:gd name="connsiteX4" fmla="*/ 0 w 1296144"/>
                  <a:gd name="connsiteY4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6144" h="432048">
                    <a:moveTo>
                      <a:pt x="0" y="432048"/>
                    </a:moveTo>
                    <a:lnTo>
                      <a:pt x="432048" y="0"/>
                    </a:lnTo>
                    <a:lnTo>
                      <a:pt x="1296144" y="0"/>
                    </a:lnTo>
                    <a:lnTo>
                      <a:pt x="864096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180" name="Straight Connector 179"/>
              <p:cNvCxnSpPr/>
              <p:nvPr/>
            </p:nvCxnSpPr>
            <p:spPr>
              <a:xfrm flipV="1">
                <a:off x="241414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V="1">
                <a:off x="248614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255815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263016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V="1">
                <a:off x="270217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V="1">
                <a:off x="277418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2846189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2918197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V="1">
                <a:off x="2990205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3062213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V="1">
                <a:off x="3134221" y="4100884"/>
                <a:ext cx="432048" cy="43204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414141" y="4460924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486149" y="4388916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558157" y="4316908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630165" y="4244900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702173" y="4172892"/>
                <a:ext cx="86409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>
                <a:stCxn id="177" idx="1"/>
                <a:endCxn id="177" idx="1"/>
              </p:cNvCxnSpPr>
              <p:nvPr/>
            </p:nvCxnSpPr>
            <p:spPr>
              <a:xfrm>
                <a:off x="2696319" y="4170957"/>
                <a:ext cx="0" cy="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7" name="Freeform 196"/>
            <p:cNvSpPr/>
            <p:nvPr/>
          </p:nvSpPr>
          <p:spPr>
            <a:xfrm>
              <a:off x="7367882" y="5207816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7511897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7655913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799929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7943945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8087961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03" name="Straight Connector 202"/>
            <p:cNvCxnSpPr>
              <a:stCxn id="197" idx="0"/>
              <a:endCxn id="178" idx="1"/>
            </p:cNvCxnSpPr>
            <p:nvPr/>
          </p:nvCxnSpPr>
          <p:spPr>
            <a:xfrm flipV="1">
              <a:off x="7367882" y="5206552"/>
              <a:ext cx="72627" cy="732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V="1">
              <a:off x="8231977" y="5207817"/>
              <a:ext cx="72627" cy="732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Freeform 204"/>
            <p:cNvSpPr/>
            <p:nvPr/>
          </p:nvSpPr>
          <p:spPr>
            <a:xfrm>
              <a:off x="7583906" y="4991792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43200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727921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871937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748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8015953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8159969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9A96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8303985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7A45F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11" name="Straight Connector 210"/>
            <p:cNvCxnSpPr>
              <a:stCxn id="205" idx="0"/>
            </p:cNvCxnSpPr>
            <p:nvPr/>
          </p:nvCxnSpPr>
          <p:spPr>
            <a:xfrm flipV="1">
              <a:off x="7583906" y="4990528"/>
              <a:ext cx="72627" cy="732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flipV="1">
              <a:off x="8448001" y="4991793"/>
              <a:ext cx="72627" cy="732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Freeform 212"/>
            <p:cNvSpPr/>
            <p:nvPr/>
          </p:nvSpPr>
          <p:spPr>
            <a:xfrm>
              <a:off x="8015953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BA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943945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6801E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799929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27921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99929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6801E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871937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9A96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943945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6801E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8087961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9A96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8159969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231977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303985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75993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448001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231977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375993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655913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7799929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087961" y="4991793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9A96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7655913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7727921" y="491978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7511897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7583905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655913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7727921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799929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843F06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7871937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843F06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9" name="Freeform 238"/>
            <p:cNvSpPr/>
            <p:nvPr/>
          </p:nvSpPr>
          <p:spPr>
            <a:xfrm>
              <a:off x="7943945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8015953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8087961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8159969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8231977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4" name="Freeform 243"/>
            <p:cNvSpPr/>
            <p:nvPr/>
          </p:nvSpPr>
          <p:spPr>
            <a:xfrm>
              <a:off x="8303985" y="5063801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7A45F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5" name="Freeform 244"/>
            <p:cNvSpPr/>
            <p:nvPr/>
          </p:nvSpPr>
          <p:spPr>
            <a:xfrm>
              <a:off x="7439889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6" name="Freeform 245"/>
            <p:cNvSpPr/>
            <p:nvPr/>
          </p:nvSpPr>
          <p:spPr>
            <a:xfrm>
              <a:off x="7295873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7" name="Freeform 246"/>
            <p:cNvSpPr/>
            <p:nvPr/>
          </p:nvSpPr>
          <p:spPr>
            <a:xfrm>
              <a:off x="7367881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8" name="Freeform 247"/>
            <p:cNvSpPr/>
            <p:nvPr/>
          </p:nvSpPr>
          <p:spPr>
            <a:xfrm>
              <a:off x="7511897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9" name="Freeform 248"/>
            <p:cNvSpPr/>
            <p:nvPr/>
          </p:nvSpPr>
          <p:spPr>
            <a:xfrm>
              <a:off x="7583905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582A0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0" name="Freeform 249"/>
            <p:cNvSpPr/>
            <p:nvPr/>
          </p:nvSpPr>
          <p:spPr>
            <a:xfrm>
              <a:off x="7655913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1" name="Freeform 250"/>
            <p:cNvSpPr/>
            <p:nvPr/>
          </p:nvSpPr>
          <p:spPr>
            <a:xfrm>
              <a:off x="7727921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2" name="Freeform 251"/>
            <p:cNvSpPr/>
            <p:nvPr/>
          </p:nvSpPr>
          <p:spPr>
            <a:xfrm>
              <a:off x="7871937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3" name="Freeform 252"/>
            <p:cNvSpPr/>
            <p:nvPr/>
          </p:nvSpPr>
          <p:spPr>
            <a:xfrm>
              <a:off x="7943945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4" name="Freeform 253"/>
            <p:cNvSpPr/>
            <p:nvPr/>
          </p:nvSpPr>
          <p:spPr>
            <a:xfrm>
              <a:off x="8015953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5" name="Freeform 254"/>
            <p:cNvSpPr/>
            <p:nvPr/>
          </p:nvSpPr>
          <p:spPr>
            <a:xfrm>
              <a:off x="8087961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6" name="Freeform 255"/>
            <p:cNvSpPr/>
            <p:nvPr/>
          </p:nvSpPr>
          <p:spPr>
            <a:xfrm>
              <a:off x="8159969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7" name="Freeform 256"/>
            <p:cNvSpPr/>
            <p:nvPr/>
          </p:nvSpPr>
          <p:spPr>
            <a:xfrm>
              <a:off x="8231977" y="5135809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8" name="Freeform 257"/>
            <p:cNvSpPr/>
            <p:nvPr/>
          </p:nvSpPr>
          <p:spPr>
            <a:xfrm>
              <a:off x="7439889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9" name="Freeform 258"/>
            <p:cNvSpPr/>
            <p:nvPr/>
          </p:nvSpPr>
          <p:spPr>
            <a:xfrm>
              <a:off x="7583905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0" name="Freeform 259"/>
            <p:cNvSpPr/>
            <p:nvPr/>
          </p:nvSpPr>
          <p:spPr>
            <a:xfrm>
              <a:off x="7583905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1" name="Freeform 260"/>
            <p:cNvSpPr/>
            <p:nvPr/>
          </p:nvSpPr>
          <p:spPr>
            <a:xfrm>
              <a:off x="7727921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BB5A09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7871937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3" name="Freeform 262"/>
            <p:cNvSpPr/>
            <p:nvPr/>
          </p:nvSpPr>
          <p:spPr>
            <a:xfrm>
              <a:off x="8015953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4" name="Freeform 263"/>
            <p:cNvSpPr/>
            <p:nvPr/>
          </p:nvSpPr>
          <p:spPr>
            <a:xfrm>
              <a:off x="8159969" y="5207817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5" name="Freeform 264"/>
            <p:cNvSpPr/>
            <p:nvPr/>
          </p:nvSpPr>
          <p:spPr>
            <a:xfrm>
              <a:off x="8087961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6" name="Freeform 265"/>
            <p:cNvSpPr/>
            <p:nvPr/>
          </p:nvSpPr>
          <p:spPr>
            <a:xfrm>
              <a:off x="8015953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7" name="Freeform 266"/>
            <p:cNvSpPr/>
            <p:nvPr/>
          </p:nvSpPr>
          <p:spPr>
            <a:xfrm>
              <a:off x="7943945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8" name="Freeform 267"/>
            <p:cNvSpPr/>
            <p:nvPr/>
          </p:nvSpPr>
          <p:spPr>
            <a:xfrm>
              <a:off x="7871937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9" name="Freeform 268"/>
            <p:cNvSpPr/>
            <p:nvPr/>
          </p:nvSpPr>
          <p:spPr>
            <a:xfrm>
              <a:off x="7295873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9D4B0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0" name="Freeform 269"/>
            <p:cNvSpPr/>
            <p:nvPr/>
          </p:nvSpPr>
          <p:spPr>
            <a:xfrm>
              <a:off x="7367881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1" name="Freeform 270"/>
            <p:cNvSpPr/>
            <p:nvPr/>
          </p:nvSpPr>
          <p:spPr>
            <a:xfrm>
              <a:off x="7439889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2" name="Freeform 271"/>
            <p:cNvSpPr/>
            <p:nvPr/>
          </p:nvSpPr>
          <p:spPr>
            <a:xfrm>
              <a:off x="7511897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6801E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3" name="Freeform 272"/>
            <p:cNvSpPr/>
            <p:nvPr/>
          </p:nvSpPr>
          <p:spPr>
            <a:xfrm>
              <a:off x="7583905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9A96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4" name="Freeform 273"/>
            <p:cNvSpPr/>
            <p:nvPr/>
          </p:nvSpPr>
          <p:spPr>
            <a:xfrm>
              <a:off x="7655913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9A967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5" name="Freeform 274"/>
            <p:cNvSpPr/>
            <p:nvPr/>
          </p:nvSpPr>
          <p:spPr>
            <a:xfrm>
              <a:off x="7727921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6" name="Freeform 275"/>
            <p:cNvSpPr/>
            <p:nvPr/>
          </p:nvSpPr>
          <p:spPr>
            <a:xfrm>
              <a:off x="7799929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BC293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7" name="Freeform 276"/>
            <p:cNvSpPr/>
            <p:nvPr/>
          </p:nvSpPr>
          <p:spPr>
            <a:xfrm>
              <a:off x="7871937" y="5279825"/>
              <a:ext cx="144016" cy="72009"/>
            </a:xfrm>
            <a:custGeom>
              <a:avLst/>
              <a:gdLst>
                <a:gd name="connsiteX0" fmla="*/ 0 w 140493"/>
                <a:gd name="connsiteY0" fmla="*/ 71438 h 73819"/>
                <a:gd name="connsiteX1" fmla="*/ 71437 w 140493"/>
                <a:gd name="connsiteY1" fmla="*/ 2381 h 73819"/>
                <a:gd name="connsiteX2" fmla="*/ 140493 w 140493"/>
                <a:gd name="connsiteY2" fmla="*/ 0 h 73819"/>
                <a:gd name="connsiteX3" fmla="*/ 73818 w 140493"/>
                <a:gd name="connsiteY3" fmla="*/ 73819 h 73819"/>
                <a:gd name="connsiteX4" fmla="*/ 0 w 140493"/>
                <a:gd name="connsiteY4" fmla="*/ 71438 h 73819"/>
                <a:gd name="connsiteX0" fmla="*/ 0 w 143321"/>
                <a:gd name="connsiteY0" fmla="*/ 73521 h 73819"/>
                <a:gd name="connsiteX1" fmla="*/ 74265 w 143321"/>
                <a:gd name="connsiteY1" fmla="*/ 2381 h 73819"/>
                <a:gd name="connsiteX2" fmla="*/ 143321 w 143321"/>
                <a:gd name="connsiteY2" fmla="*/ 0 h 73819"/>
                <a:gd name="connsiteX3" fmla="*/ 76646 w 143321"/>
                <a:gd name="connsiteY3" fmla="*/ 73819 h 73819"/>
                <a:gd name="connsiteX4" fmla="*/ 0 w 143321"/>
                <a:gd name="connsiteY4" fmla="*/ 73521 h 73819"/>
                <a:gd name="connsiteX0" fmla="*/ 0 w 143321"/>
                <a:gd name="connsiteY0" fmla="*/ 73521 h 73521"/>
                <a:gd name="connsiteX1" fmla="*/ 74265 w 143321"/>
                <a:gd name="connsiteY1" fmla="*/ 2381 h 73521"/>
                <a:gd name="connsiteX2" fmla="*/ 143321 w 143321"/>
                <a:gd name="connsiteY2" fmla="*/ 0 h 73521"/>
                <a:gd name="connsiteX3" fmla="*/ 72008 w 143321"/>
                <a:gd name="connsiteY3" fmla="*/ 73521 h 73521"/>
                <a:gd name="connsiteX4" fmla="*/ 0 w 143321"/>
                <a:gd name="connsiteY4" fmla="*/ 73521 h 73521"/>
                <a:gd name="connsiteX0" fmla="*/ 0 w 144016"/>
                <a:gd name="connsiteY0" fmla="*/ 72008 h 72008"/>
                <a:gd name="connsiteX1" fmla="*/ 74265 w 144016"/>
                <a:gd name="connsiteY1" fmla="*/ 868 h 72008"/>
                <a:gd name="connsiteX2" fmla="*/ 144016 w 144016"/>
                <a:gd name="connsiteY2" fmla="*/ 0 h 72008"/>
                <a:gd name="connsiteX3" fmla="*/ 72008 w 144016"/>
                <a:gd name="connsiteY3" fmla="*/ 72008 h 72008"/>
                <a:gd name="connsiteX4" fmla="*/ 0 w 144016"/>
                <a:gd name="connsiteY4" fmla="*/ 72008 h 72008"/>
                <a:gd name="connsiteX0" fmla="*/ 0 w 144016"/>
                <a:gd name="connsiteY0" fmla="*/ 72009 h 72009"/>
                <a:gd name="connsiteX1" fmla="*/ 72007 w 144016"/>
                <a:gd name="connsiteY1" fmla="*/ 0 h 72009"/>
                <a:gd name="connsiteX2" fmla="*/ 144016 w 144016"/>
                <a:gd name="connsiteY2" fmla="*/ 1 h 72009"/>
                <a:gd name="connsiteX3" fmla="*/ 72008 w 144016"/>
                <a:gd name="connsiteY3" fmla="*/ 72009 h 72009"/>
                <a:gd name="connsiteX4" fmla="*/ 0 w 144016"/>
                <a:gd name="connsiteY4" fmla="*/ 72009 h 7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16" h="72009">
                  <a:moveTo>
                    <a:pt x="0" y="72009"/>
                  </a:moveTo>
                  <a:lnTo>
                    <a:pt x="72007" y="0"/>
                  </a:lnTo>
                  <a:lnTo>
                    <a:pt x="144016" y="1"/>
                  </a:lnTo>
                  <a:lnTo>
                    <a:pt x="72008" y="72009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FCDDC4"/>
            </a:solidFill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4953287" y="4718461"/>
              <a:ext cx="9141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 smtClean="0"/>
                <a:t>Models</a:t>
              </a:r>
              <a:endParaRPr lang="en-AU" sz="1400" dirty="0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6091227" y="3754251"/>
              <a:ext cx="2907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u="sng" dirty="0" err="1" smtClean="0"/>
                <a:t>Observed|Predicted</a:t>
              </a:r>
              <a:r>
                <a:rPr lang="en-AU" b="1" u="sng" dirty="0" smtClean="0"/>
                <a:t> Change</a:t>
              </a:r>
              <a:endParaRPr lang="en-AU" b="1" u="sng" dirty="0"/>
            </a:p>
          </p:txBody>
        </p:sp>
        <p:sp>
          <p:nvSpPr>
            <p:cNvPr id="280" name="Right Arrow 279"/>
            <p:cNvSpPr/>
            <p:nvPr/>
          </p:nvSpPr>
          <p:spPr>
            <a:xfrm>
              <a:off x="6299760" y="5419133"/>
              <a:ext cx="397511" cy="29260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Plus 280"/>
            <p:cNvSpPr/>
            <p:nvPr/>
          </p:nvSpPr>
          <p:spPr>
            <a:xfrm>
              <a:off x="2246796" y="5476987"/>
              <a:ext cx="300421" cy="298512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ight Arrow 281"/>
            <p:cNvSpPr/>
            <p:nvPr/>
          </p:nvSpPr>
          <p:spPr>
            <a:xfrm>
              <a:off x="4045179" y="5435728"/>
              <a:ext cx="397511" cy="292608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9936" y="5304114"/>
              <a:ext cx="1554774" cy="1401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5" name="TextBox 284"/>
            <p:cNvSpPr txBox="1"/>
            <p:nvPr/>
          </p:nvSpPr>
          <p:spPr>
            <a:xfrm>
              <a:off x="851098" y="3788801"/>
              <a:ext cx="2907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u="sng" dirty="0" smtClean="0"/>
                <a:t>Observation</a:t>
              </a:r>
              <a:endParaRPr lang="en-AU" b="1" u="sng" dirty="0"/>
            </a:p>
          </p:txBody>
        </p:sp>
        <p:pic>
          <p:nvPicPr>
            <p:cNvPr id="28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595"/>
            <a:stretch/>
          </p:blipFill>
          <p:spPr bwMode="auto">
            <a:xfrm>
              <a:off x="2980219" y="4207479"/>
              <a:ext cx="864095" cy="986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595"/>
            <a:stretch/>
          </p:blipFill>
          <p:spPr bwMode="auto">
            <a:xfrm>
              <a:off x="7825891" y="4105462"/>
              <a:ext cx="668155" cy="762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152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Remote-sensing supported global terrestrial biodiversity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Developing remote sensing-based, global fine-grain (1km) environmental data layers specifically for biodiversity modeling</a:t>
            </a:r>
          </a:p>
          <a:p>
            <a:r>
              <a:rPr lang="en-US" dirty="0" smtClean="0"/>
              <a:t>Better </a:t>
            </a:r>
            <a:r>
              <a:rPr lang="en-US" dirty="0" smtClean="0"/>
              <a:t>assessing</a:t>
            </a:r>
            <a:r>
              <a:rPr lang="en-US" dirty="0" smtClean="0"/>
              <a:t> </a:t>
            </a:r>
            <a:r>
              <a:rPr lang="en-US" dirty="0" smtClean="0"/>
              <a:t>the </a:t>
            </a:r>
            <a:r>
              <a:rPr lang="en-US" dirty="0" smtClean="0"/>
              <a:t>state </a:t>
            </a:r>
            <a:r>
              <a:rPr lang="en-US" dirty="0" smtClean="0"/>
              <a:t>of biodiversity</a:t>
            </a:r>
          </a:p>
          <a:p>
            <a:r>
              <a:rPr lang="en-US" dirty="0" smtClean="0"/>
              <a:t>Detecting, monitoring  and predicting biodiversity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6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515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515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Ecologically relevant environmental variables – Land cover/vegetation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 heterogeneity of habitat</a:t>
            </a:r>
          </a:p>
          <a:p>
            <a:pPr lvl="1"/>
            <a:r>
              <a:rPr lang="en-US" dirty="0" smtClean="0"/>
              <a:t>Textural features of MODIS EVI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4876800" cy="33528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2057400"/>
            <a:ext cx="3932237" cy="46180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6248400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Tuanmu</a:t>
            </a:r>
            <a:r>
              <a:rPr lang="en-US" dirty="0" smtClean="0"/>
              <a:t> &amp; </a:t>
            </a:r>
            <a:r>
              <a:rPr lang="en-US" dirty="0" err="1" smtClean="0"/>
              <a:t>Jetz</a:t>
            </a:r>
            <a:r>
              <a:rPr lang="en-US" dirty="0" smtClean="0"/>
              <a:t>, in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9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Ecologically relevant environmental variables –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surface temperature (daily and monthly </a:t>
            </a:r>
            <a:r>
              <a:rPr lang="en-US" dirty="0" err="1" smtClean="0"/>
              <a:t>climatologies</a:t>
            </a:r>
            <a:r>
              <a:rPr lang="en-US" dirty="0" smtClean="0"/>
              <a:t>) </a:t>
            </a:r>
          </a:p>
        </p:txBody>
      </p:sp>
      <p:pic>
        <p:nvPicPr>
          <p:cNvPr id="4" name="animationMY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2628900"/>
            <a:ext cx="6781800" cy="339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2289" y="6019800"/>
            <a:ext cx="220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Amatulli</a:t>
            </a:r>
            <a:r>
              <a:rPr lang="en-US" dirty="0" smtClean="0"/>
              <a:t> et al, in prep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4861" r="11806"/>
          <a:stretch/>
        </p:blipFill>
        <p:spPr>
          <a:xfrm>
            <a:off x="-1" y="2697480"/>
            <a:ext cx="9144001" cy="3246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5943600"/>
            <a:ext cx="3268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across-year mean for DOY209</a:t>
            </a:r>
            <a:endParaRPr lang="en-US" sz="20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19800" y="2286000"/>
            <a:ext cx="1143000" cy="1905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38800" y="2286000"/>
            <a:ext cx="1524000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90800" y="4572000"/>
            <a:ext cx="1219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8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Ecologically relevant environmental variables –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 temperature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3333" r="16667" b="26667"/>
          <a:stretch/>
        </p:blipFill>
        <p:spPr>
          <a:xfrm>
            <a:off x="0" y="2743200"/>
            <a:ext cx="5486309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3333" r="16666" b="26667"/>
          <a:stretch/>
        </p:blipFill>
        <p:spPr>
          <a:xfrm>
            <a:off x="0" y="2743200"/>
            <a:ext cx="5486400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3333" r="16666" b="26667"/>
          <a:stretch/>
        </p:blipFill>
        <p:spPr>
          <a:xfrm>
            <a:off x="0" y="2743200"/>
            <a:ext cx="54864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3333" r="16666" b="26667"/>
          <a:stretch/>
        </p:blipFill>
        <p:spPr>
          <a:xfrm>
            <a:off x="0" y="2743200"/>
            <a:ext cx="54864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3333" r="16666" b="26667"/>
          <a:stretch/>
        </p:blipFill>
        <p:spPr>
          <a:xfrm>
            <a:off x="0" y="2743200"/>
            <a:ext cx="5486400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9055" y="2438400"/>
            <a:ext cx="1340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 5, 2010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69055" y="2438400"/>
            <a:ext cx="1340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 4, 2010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69055" y="2438400"/>
            <a:ext cx="1340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 3, 2010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69055" y="2438400"/>
            <a:ext cx="1340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 2, 2010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9055" y="2438400"/>
            <a:ext cx="1340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 1, 2010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86400" y="2438400"/>
            <a:ext cx="34290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>
                <a:cs typeface="Arial"/>
              </a:rPr>
              <a:t>Fusion of MODIS</a:t>
            </a:r>
            <a:r>
              <a:rPr lang="en-US" sz="2000" b="1" dirty="0" smtClean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Land Surface Temperature and cloud mask with daily observations from </a:t>
            </a:r>
            <a:r>
              <a:rPr lang="en-US" sz="2000" dirty="0" smtClean="0">
                <a:cs typeface="Arial"/>
              </a:rPr>
              <a:t>weather </a:t>
            </a:r>
            <a:r>
              <a:rPr lang="en-US" sz="2000" dirty="0" smtClean="0">
                <a:cs typeface="Arial"/>
              </a:rPr>
              <a:t>stations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>
                <a:cs typeface="Arial"/>
              </a:rPr>
              <a:t>Daily, global , 1km ambient temperature layers </a:t>
            </a:r>
            <a:r>
              <a:rPr lang="en-US" sz="2000" dirty="0" smtClean="0">
                <a:cs typeface="Arial"/>
              </a:rPr>
              <a:t>2001 (and earlier) to 2014, RMSE: </a:t>
            </a:r>
            <a:r>
              <a:rPr lang="en-US" sz="2000" b="1" dirty="0" smtClean="0">
                <a:cs typeface="Arial"/>
              </a:rPr>
              <a:t>~2°C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cs typeface="Arial"/>
              </a:rPr>
              <a:t>Available: </a:t>
            </a:r>
            <a:r>
              <a:rPr lang="en-US" sz="2000" dirty="0" smtClean="0">
                <a:cs typeface="Arial"/>
              </a:rPr>
              <a:t>late</a:t>
            </a:r>
            <a:r>
              <a:rPr lang="en-US" sz="2000" dirty="0" smtClean="0">
                <a:cs typeface="Arial"/>
              </a:rPr>
              <a:t> </a:t>
            </a:r>
            <a:r>
              <a:rPr lang="en-US" sz="2000" dirty="0" smtClean="0">
                <a:cs typeface="Arial"/>
              </a:rPr>
              <a:t>2015, follow </a:t>
            </a:r>
            <a:r>
              <a:rPr lang="en-US" sz="2000" b="1" u="sng" dirty="0" smtClean="0">
                <a:cs typeface="Arial"/>
              </a:rPr>
              <a:t>earthenv.org</a:t>
            </a:r>
            <a:r>
              <a:rPr lang="en-US" sz="2000" dirty="0" smtClean="0">
                <a:cs typeface="Arial"/>
              </a:rPr>
              <a:t> (contact us for earlier use).</a:t>
            </a:r>
          </a:p>
          <a:p>
            <a:pPr marL="342900" indent="-342900">
              <a:buFontTx/>
              <a:buChar char="-"/>
            </a:pPr>
            <a:endParaRPr lang="en-US" sz="2000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1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Biodiversity-relevant environmental variables –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 cover frequency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070086"/>
            <a:ext cx="4543869" cy="216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4005" y="2286000"/>
            <a:ext cx="38955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Mean Annual Cloud Frequency </a:t>
            </a:r>
            <a:r>
              <a:rPr lang="en-US" sz="2000" dirty="0" smtClean="0"/>
              <a:t>(2000-14) (%)</a:t>
            </a:r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50733"/>
            <a:ext cx="4284683" cy="224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59000"/>
            <a:ext cx="4284683" cy="22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6107668"/>
            <a:ext cx="241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Wilson &amp; </a:t>
            </a:r>
            <a:r>
              <a:rPr lang="en-US" dirty="0" err="1" smtClean="0"/>
              <a:t>Jetz</a:t>
            </a:r>
            <a:r>
              <a:rPr lang="en-US" dirty="0" smtClean="0"/>
              <a:t>, in review</a:t>
            </a:r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37748"/>
            <a:ext cx="2173419" cy="1759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5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4860</TotalTime>
  <Words>714</Words>
  <Application>Microsoft Office PowerPoint</Application>
  <PresentationFormat>On-screen Show (4:3)</PresentationFormat>
  <Paragraphs>154</Paragraphs>
  <Slides>23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Integrating global species distributions, remote sensing and climate data to model biodiversity change</vt:lpstr>
      <vt:lpstr>Research Team</vt:lpstr>
      <vt:lpstr>PowerPoint Presentation</vt:lpstr>
      <vt:lpstr>Remote-sensing supported global terrestrial biodiversity monitoring</vt:lpstr>
      <vt:lpstr>Remote-sensing supported global terrestrial biodiversity monitoring</vt:lpstr>
      <vt:lpstr>Ecologically relevant environmental variables – Land cover/vegetation</vt:lpstr>
      <vt:lpstr>Ecologically relevant environmental variables – Climate</vt:lpstr>
      <vt:lpstr>Ecologically relevant environmental variables – Climate</vt:lpstr>
      <vt:lpstr>Biodiversity-relevant environmental variables – Climate</vt:lpstr>
      <vt:lpstr>Biodiversity-relevant environmental variables – Energy/productivity</vt:lpstr>
      <vt:lpstr>Remote-sensing supported global terrestrial biodiversity monitoring</vt:lpstr>
      <vt:lpstr>Biodiversity status – Species distribution</vt:lpstr>
      <vt:lpstr>Biodiversity status – Species distribution</vt:lpstr>
      <vt:lpstr>Biodiversity status –  Species richness &amp; functional diversity</vt:lpstr>
      <vt:lpstr>Biodiversity status –  Biodiversity representativeness of reserves</vt:lpstr>
      <vt:lpstr>Biodiversity status –  Biodiversity representativeness of reserves</vt:lpstr>
      <vt:lpstr>Biodiversity status –  Biodiversity representativeness of reserves</vt:lpstr>
      <vt:lpstr>Remote-sensing supported global terrestrial biodiversity monitoring</vt:lpstr>
      <vt:lpstr>Biodiversity monitoring –  Changes in biodiversity-relevant factors</vt:lpstr>
      <vt:lpstr>Biodiversity monitoring – Deductive models</vt:lpstr>
      <vt:lpstr>Biodiversity monitoring – Inductive models</vt:lpstr>
      <vt:lpstr>PowerPoint Presentation</vt:lpstr>
      <vt:lpstr>Ecologically relevant environmental variables – Land cover/vegetation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tuanmu</dc:creator>
  <cp:lastModifiedBy>tuanmu</cp:lastModifiedBy>
  <cp:revision>94</cp:revision>
  <dcterms:created xsi:type="dcterms:W3CDTF">2015-04-17T20:27:23Z</dcterms:created>
  <dcterms:modified xsi:type="dcterms:W3CDTF">2015-04-22T17:30:39Z</dcterms:modified>
</cp:coreProperties>
</file>